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37"/>
  </p:notesMasterIdLst>
  <p:sldIdLst>
    <p:sldId id="266" r:id="rId3"/>
    <p:sldId id="350" r:id="rId4"/>
    <p:sldId id="257" r:id="rId5"/>
    <p:sldId id="258" r:id="rId6"/>
    <p:sldId id="356" r:id="rId7"/>
    <p:sldId id="357" r:id="rId8"/>
    <p:sldId id="358" r:id="rId9"/>
    <p:sldId id="359" r:id="rId10"/>
    <p:sldId id="360" r:id="rId11"/>
    <p:sldId id="361" r:id="rId12"/>
    <p:sldId id="362" r:id="rId13"/>
    <p:sldId id="363" r:id="rId14"/>
    <p:sldId id="364" r:id="rId15"/>
    <p:sldId id="366" r:id="rId16"/>
    <p:sldId id="367" r:id="rId17"/>
    <p:sldId id="368" r:id="rId18"/>
    <p:sldId id="369" r:id="rId19"/>
    <p:sldId id="370" r:id="rId20"/>
    <p:sldId id="371" r:id="rId21"/>
    <p:sldId id="372" r:id="rId22"/>
    <p:sldId id="373" r:id="rId23"/>
    <p:sldId id="374" r:id="rId24"/>
    <p:sldId id="375" r:id="rId25"/>
    <p:sldId id="349" r:id="rId26"/>
    <p:sldId id="327" r:id="rId27"/>
    <p:sldId id="353" r:id="rId28"/>
    <p:sldId id="354" r:id="rId29"/>
    <p:sldId id="351" r:id="rId30"/>
    <p:sldId id="329" r:id="rId31"/>
    <p:sldId id="347" r:id="rId32"/>
    <p:sldId id="326" r:id="rId33"/>
    <p:sldId id="328" r:id="rId34"/>
    <p:sldId id="260" r:id="rId35"/>
    <p:sldId id="277" r:id="rId3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7ECC43-5E9D-466E-A828-060BEA0CEAF8}" v="27" dt="2025-11-14T10:13:19.6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13" autoAdjust="0"/>
    <p:restoredTop sz="94660"/>
  </p:normalViewPr>
  <p:slideViewPr>
    <p:cSldViewPr snapToGrid="0">
      <p:cViewPr varScale="1">
        <p:scale>
          <a:sx n="70" d="100"/>
          <a:sy n="70" d="100"/>
        </p:scale>
        <p:origin x="1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45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ustomXml" Target="../customXml/item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46" Type="http://schemas.openxmlformats.org/officeDocument/2006/relationships/customXml" Target="../customXml/item3.xml"/><Relationship Id="rId20" Type="http://schemas.openxmlformats.org/officeDocument/2006/relationships/slide" Target="slides/slide18.xml"/><Relationship Id="rId4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sen, Bent-Are" userId="65aea839-fc3d-48b7-bdc6-51f019c3803f" providerId="ADAL" clId="{FB7ECC43-5E9D-466E-A828-060BEA0CEAF8}"/>
    <pc:docChg chg="undo redo custSel delSld modSld">
      <pc:chgData name="Hansen, Bent-Are" userId="65aea839-fc3d-48b7-bdc6-51f019c3803f" providerId="ADAL" clId="{FB7ECC43-5E9D-466E-A828-060BEA0CEAF8}" dt="2025-11-14T10:13:31.970" v="306" actId="20577"/>
      <pc:docMkLst>
        <pc:docMk/>
      </pc:docMkLst>
      <pc:sldChg chg="modSp mod">
        <pc:chgData name="Hansen, Bent-Are" userId="65aea839-fc3d-48b7-bdc6-51f019c3803f" providerId="ADAL" clId="{FB7ECC43-5E9D-466E-A828-060BEA0CEAF8}" dt="2025-11-14T10:03:34.221" v="36" actId="1076"/>
        <pc:sldMkLst>
          <pc:docMk/>
          <pc:sldMk cId="40831534" sldId="266"/>
        </pc:sldMkLst>
        <pc:spChg chg="mod">
          <ac:chgData name="Hansen, Bent-Are" userId="65aea839-fc3d-48b7-bdc6-51f019c3803f" providerId="ADAL" clId="{FB7ECC43-5E9D-466E-A828-060BEA0CEAF8}" dt="2025-11-14T10:03:34.221" v="36" actId="1076"/>
          <ac:spMkLst>
            <pc:docMk/>
            <pc:sldMk cId="40831534" sldId="266"/>
            <ac:spMk id="7" creationId="{0984DF8F-9DD5-6D6E-5E33-525B7EA0E655}"/>
          </ac:spMkLst>
        </pc:spChg>
      </pc:sldChg>
      <pc:sldChg chg="del">
        <pc:chgData name="Hansen, Bent-Are" userId="65aea839-fc3d-48b7-bdc6-51f019c3803f" providerId="ADAL" clId="{FB7ECC43-5E9D-466E-A828-060BEA0CEAF8}" dt="2025-11-14T10:06:57.615" v="115" actId="47"/>
        <pc:sldMkLst>
          <pc:docMk/>
          <pc:sldMk cId="2111914430" sldId="321"/>
        </pc:sldMkLst>
      </pc:sldChg>
      <pc:sldChg chg="addSp delSp modSp mod delAnim modAnim">
        <pc:chgData name="Hansen, Bent-Are" userId="65aea839-fc3d-48b7-bdc6-51f019c3803f" providerId="ADAL" clId="{FB7ECC43-5E9D-466E-A828-060BEA0CEAF8}" dt="2025-11-14T10:08:04.877" v="127" actId="1076"/>
        <pc:sldMkLst>
          <pc:docMk/>
          <pc:sldMk cId="3126349077" sldId="326"/>
        </pc:sldMkLst>
        <pc:spChg chg="mod">
          <ac:chgData name="Hansen, Bent-Are" userId="65aea839-fc3d-48b7-bdc6-51f019c3803f" providerId="ADAL" clId="{FB7ECC43-5E9D-466E-A828-060BEA0CEAF8}" dt="2025-11-14T10:08:00.029" v="126" actId="1076"/>
          <ac:spMkLst>
            <pc:docMk/>
            <pc:sldMk cId="3126349077" sldId="326"/>
            <ac:spMk id="4" creationId="{3E9D5AA4-DA05-09BF-42B7-3865696B4366}"/>
          </ac:spMkLst>
        </pc:spChg>
        <pc:spChg chg="mod">
          <ac:chgData name="Hansen, Bent-Are" userId="65aea839-fc3d-48b7-bdc6-51f019c3803f" providerId="ADAL" clId="{FB7ECC43-5E9D-466E-A828-060BEA0CEAF8}" dt="2025-11-14T10:08:04.877" v="127" actId="1076"/>
          <ac:spMkLst>
            <pc:docMk/>
            <pc:sldMk cId="3126349077" sldId="326"/>
            <ac:spMk id="6" creationId="{8EC818E8-6884-25A9-0B9B-8F545322303E}"/>
          </ac:spMkLst>
        </pc:spChg>
        <pc:spChg chg="add del mod">
          <ac:chgData name="Hansen, Bent-Are" userId="65aea839-fc3d-48b7-bdc6-51f019c3803f" providerId="ADAL" clId="{FB7ECC43-5E9D-466E-A828-060BEA0CEAF8}" dt="2025-11-14T10:07:55.866" v="125" actId="478"/>
          <ac:spMkLst>
            <pc:docMk/>
            <pc:sldMk cId="3126349077" sldId="326"/>
            <ac:spMk id="7" creationId="{E4D8ACA1-6B3A-4EC0-8744-1ABBA91FC6FA}"/>
          </ac:spMkLst>
        </pc:spChg>
        <pc:picChg chg="del">
          <ac:chgData name="Hansen, Bent-Are" userId="65aea839-fc3d-48b7-bdc6-51f019c3803f" providerId="ADAL" clId="{FB7ECC43-5E9D-466E-A828-060BEA0CEAF8}" dt="2025-11-14T10:07:07.894" v="118" actId="478"/>
          <ac:picMkLst>
            <pc:docMk/>
            <pc:sldMk cId="3126349077" sldId="326"/>
            <ac:picMk id="5" creationId="{2D3F3412-4BB5-0E05-9450-17610B8648D9}"/>
          </ac:picMkLst>
        </pc:picChg>
        <pc:picChg chg="del">
          <ac:chgData name="Hansen, Bent-Are" userId="65aea839-fc3d-48b7-bdc6-51f019c3803f" providerId="ADAL" clId="{FB7ECC43-5E9D-466E-A828-060BEA0CEAF8}" dt="2025-11-14T10:07:03.187" v="116" actId="478"/>
          <ac:picMkLst>
            <pc:docMk/>
            <pc:sldMk cId="3126349077" sldId="326"/>
            <ac:picMk id="2050" creationId="{53A12A09-03D2-E8EE-5424-31F117744217}"/>
          </ac:picMkLst>
        </pc:picChg>
        <pc:picChg chg="del">
          <ac:chgData name="Hansen, Bent-Are" userId="65aea839-fc3d-48b7-bdc6-51f019c3803f" providerId="ADAL" clId="{FB7ECC43-5E9D-466E-A828-060BEA0CEAF8}" dt="2025-11-14T10:07:15.176" v="120" actId="478"/>
          <ac:picMkLst>
            <pc:docMk/>
            <pc:sldMk cId="3126349077" sldId="326"/>
            <ac:picMk id="2052" creationId="{60BA933F-E477-1066-62A8-228565D7AE38}"/>
          </ac:picMkLst>
        </pc:picChg>
        <pc:picChg chg="del">
          <ac:chgData name="Hansen, Bent-Are" userId="65aea839-fc3d-48b7-bdc6-51f019c3803f" providerId="ADAL" clId="{FB7ECC43-5E9D-466E-A828-060BEA0CEAF8}" dt="2025-11-14T10:07:05.485" v="117" actId="478"/>
          <ac:picMkLst>
            <pc:docMk/>
            <pc:sldMk cId="3126349077" sldId="326"/>
            <ac:picMk id="2054" creationId="{6D01ADDB-41EB-E373-3AF1-DEEDFCCBFA01}"/>
          </ac:picMkLst>
        </pc:picChg>
      </pc:sldChg>
      <pc:sldChg chg="addSp modSp mod">
        <pc:chgData name="Hansen, Bent-Are" userId="65aea839-fc3d-48b7-bdc6-51f019c3803f" providerId="ADAL" clId="{FB7ECC43-5E9D-466E-A828-060BEA0CEAF8}" dt="2025-11-14T10:12:50.473" v="272" actId="20577"/>
        <pc:sldMkLst>
          <pc:docMk/>
          <pc:sldMk cId="3676966038" sldId="328"/>
        </pc:sldMkLst>
        <pc:spChg chg="add mod">
          <ac:chgData name="Hansen, Bent-Are" userId="65aea839-fc3d-48b7-bdc6-51f019c3803f" providerId="ADAL" clId="{FB7ECC43-5E9D-466E-A828-060BEA0CEAF8}" dt="2025-11-14T10:12:50.473" v="272" actId="20577"/>
          <ac:spMkLst>
            <pc:docMk/>
            <pc:sldMk cId="3676966038" sldId="328"/>
            <ac:spMk id="4" creationId="{10802514-4F2B-1436-CC66-A90A6F6679DF}"/>
          </ac:spMkLst>
        </pc:spChg>
      </pc:sldChg>
      <pc:sldChg chg="addSp modSp mod">
        <pc:chgData name="Hansen, Bent-Are" userId="65aea839-fc3d-48b7-bdc6-51f019c3803f" providerId="ADAL" clId="{FB7ECC43-5E9D-466E-A828-060BEA0CEAF8}" dt="2025-11-14T10:12:28.749" v="260" actId="20577"/>
        <pc:sldMkLst>
          <pc:docMk/>
          <pc:sldMk cId="3383688365" sldId="347"/>
        </pc:sldMkLst>
        <pc:spChg chg="add mod">
          <ac:chgData name="Hansen, Bent-Are" userId="65aea839-fc3d-48b7-bdc6-51f019c3803f" providerId="ADAL" clId="{FB7ECC43-5E9D-466E-A828-060BEA0CEAF8}" dt="2025-11-14T10:12:28.749" v="260" actId="20577"/>
          <ac:spMkLst>
            <pc:docMk/>
            <pc:sldMk cId="3383688365" sldId="347"/>
            <ac:spMk id="2" creationId="{1ECD2F29-1972-A464-B331-3A698FC17E00}"/>
          </ac:spMkLst>
        </pc:spChg>
      </pc:sldChg>
      <pc:sldChg chg="modSp">
        <pc:chgData name="Hansen, Bent-Are" userId="65aea839-fc3d-48b7-bdc6-51f019c3803f" providerId="ADAL" clId="{FB7ECC43-5E9D-466E-A828-060BEA0CEAF8}" dt="2025-11-14T10:06:48.442" v="114"/>
        <pc:sldMkLst>
          <pc:docMk/>
          <pc:sldMk cId="2406256637" sldId="349"/>
        </pc:sldMkLst>
        <pc:spChg chg="mod">
          <ac:chgData name="Hansen, Bent-Are" userId="65aea839-fc3d-48b7-bdc6-51f019c3803f" providerId="ADAL" clId="{FB7ECC43-5E9D-466E-A828-060BEA0CEAF8}" dt="2025-11-14T10:06:48.442" v="114"/>
          <ac:spMkLst>
            <pc:docMk/>
            <pc:sldMk cId="2406256637" sldId="349"/>
            <ac:spMk id="6" creationId="{2A99FDAB-42DB-E7FD-8C8F-D05E8FAC50B9}"/>
          </ac:spMkLst>
        </pc:spChg>
      </pc:sldChg>
      <pc:sldChg chg="addSp modSp mod">
        <pc:chgData name="Hansen, Bent-Are" userId="65aea839-fc3d-48b7-bdc6-51f019c3803f" providerId="ADAL" clId="{FB7ECC43-5E9D-466E-A828-060BEA0CEAF8}" dt="2025-11-14T10:11:41.806" v="219" actId="20577"/>
        <pc:sldMkLst>
          <pc:docMk/>
          <pc:sldMk cId="1522535048" sldId="353"/>
        </pc:sldMkLst>
        <pc:spChg chg="add mod">
          <ac:chgData name="Hansen, Bent-Are" userId="65aea839-fc3d-48b7-bdc6-51f019c3803f" providerId="ADAL" clId="{FB7ECC43-5E9D-466E-A828-060BEA0CEAF8}" dt="2025-11-14T10:11:41.806" v="219" actId="20577"/>
          <ac:spMkLst>
            <pc:docMk/>
            <pc:sldMk cId="1522535048" sldId="353"/>
            <ac:spMk id="3" creationId="{D2FCADF0-EC55-7DBA-D3CB-ED314364927C}"/>
          </ac:spMkLst>
        </pc:spChg>
      </pc:sldChg>
      <pc:sldChg chg="addSp modSp mod">
        <pc:chgData name="Hansen, Bent-Are" userId="65aea839-fc3d-48b7-bdc6-51f019c3803f" providerId="ADAL" clId="{FB7ECC43-5E9D-466E-A828-060BEA0CEAF8}" dt="2025-11-14T10:12:08.324" v="245" actId="14100"/>
        <pc:sldMkLst>
          <pc:docMk/>
          <pc:sldMk cId="2509129953" sldId="354"/>
        </pc:sldMkLst>
        <pc:spChg chg="add mod">
          <ac:chgData name="Hansen, Bent-Are" userId="65aea839-fc3d-48b7-bdc6-51f019c3803f" providerId="ADAL" clId="{FB7ECC43-5E9D-466E-A828-060BEA0CEAF8}" dt="2025-11-14T10:12:08.324" v="245" actId="14100"/>
          <ac:spMkLst>
            <pc:docMk/>
            <pc:sldMk cId="2509129953" sldId="354"/>
            <ac:spMk id="3" creationId="{CBAE6678-F710-F387-7751-3036C767EEDE}"/>
          </ac:spMkLst>
        </pc:spChg>
      </pc:sldChg>
      <pc:sldChg chg="addSp modSp mod">
        <pc:chgData name="Hansen, Bent-Are" userId="65aea839-fc3d-48b7-bdc6-51f019c3803f" providerId="ADAL" clId="{FB7ECC43-5E9D-466E-A828-060BEA0CEAF8}" dt="2025-11-14T10:09:05.188" v="167" actId="20577"/>
        <pc:sldMkLst>
          <pc:docMk/>
          <pc:sldMk cId="1065105557" sldId="356"/>
        </pc:sldMkLst>
        <pc:spChg chg="add mod">
          <ac:chgData name="Hansen, Bent-Are" userId="65aea839-fc3d-48b7-bdc6-51f019c3803f" providerId="ADAL" clId="{FB7ECC43-5E9D-466E-A828-060BEA0CEAF8}" dt="2025-11-14T10:09:05.188" v="167" actId="20577"/>
          <ac:spMkLst>
            <pc:docMk/>
            <pc:sldMk cId="1065105557" sldId="356"/>
            <ac:spMk id="4" creationId="{0AB5337F-F918-640B-4065-B566A5301522}"/>
          </ac:spMkLst>
        </pc:spChg>
      </pc:sldChg>
      <pc:sldChg chg="addSp modSp mod">
        <pc:chgData name="Hansen, Bent-Are" userId="65aea839-fc3d-48b7-bdc6-51f019c3803f" providerId="ADAL" clId="{FB7ECC43-5E9D-466E-A828-060BEA0CEAF8}" dt="2025-11-14T10:09:42.381" v="205" actId="20577"/>
        <pc:sldMkLst>
          <pc:docMk/>
          <pc:sldMk cId="206229288" sldId="357"/>
        </pc:sldMkLst>
        <pc:spChg chg="add mod">
          <ac:chgData name="Hansen, Bent-Are" userId="65aea839-fc3d-48b7-bdc6-51f019c3803f" providerId="ADAL" clId="{FB7ECC43-5E9D-466E-A828-060BEA0CEAF8}" dt="2025-11-14T10:09:42.381" v="205" actId="20577"/>
          <ac:spMkLst>
            <pc:docMk/>
            <pc:sldMk cId="206229288" sldId="357"/>
            <ac:spMk id="4" creationId="{0C9E9286-6869-7FA3-B98B-47F78608D775}"/>
          </ac:spMkLst>
        </pc:spChg>
      </pc:sldChg>
      <pc:sldChg chg="modSp mod">
        <pc:chgData name="Hansen, Bent-Are" userId="65aea839-fc3d-48b7-bdc6-51f019c3803f" providerId="ADAL" clId="{FB7ECC43-5E9D-466E-A828-060BEA0CEAF8}" dt="2025-11-14T10:04:50.379" v="74" actId="6549"/>
        <pc:sldMkLst>
          <pc:docMk/>
          <pc:sldMk cId="2464864439" sldId="358"/>
        </pc:sldMkLst>
        <pc:spChg chg="mod">
          <ac:chgData name="Hansen, Bent-Are" userId="65aea839-fc3d-48b7-bdc6-51f019c3803f" providerId="ADAL" clId="{FB7ECC43-5E9D-466E-A828-060BEA0CEAF8}" dt="2025-11-14T10:04:50.379" v="74" actId="6549"/>
          <ac:spMkLst>
            <pc:docMk/>
            <pc:sldMk cId="2464864439" sldId="358"/>
            <ac:spMk id="4" creationId="{410FCD8E-1D37-61BF-8FF1-E370F358690F}"/>
          </ac:spMkLst>
        </pc:spChg>
      </pc:sldChg>
      <pc:sldChg chg="modSp mod">
        <pc:chgData name="Hansen, Bent-Are" userId="65aea839-fc3d-48b7-bdc6-51f019c3803f" providerId="ADAL" clId="{FB7ECC43-5E9D-466E-A828-060BEA0CEAF8}" dt="2025-11-14T10:05:20.739" v="91" actId="20577"/>
        <pc:sldMkLst>
          <pc:docMk/>
          <pc:sldMk cId="3833179882" sldId="359"/>
        </pc:sldMkLst>
        <pc:spChg chg="mod">
          <ac:chgData name="Hansen, Bent-Are" userId="65aea839-fc3d-48b7-bdc6-51f019c3803f" providerId="ADAL" clId="{FB7ECC43-5E9D-466E-A828-060BEA0CEAF8}" dt="2025-11-14T10:05:20.739" v="91" actId="20577"/>
          <ac:spMkLst>
            <pc:docMk/>
            <pc:sldMk cId="3833179882" sldId="359"/>
            <ac:spMk id="4" creationId="{8C571EBE-0AF6-D45D-43D1-8596DE138F68}"/>
          </ac:spMkLst>
        </pc:spChg>
      </pc:sldChg>
      <pc:sldChg chg="modSp mod">
        <pc:chgData name="Hansen, Bent-Are" userId="65aea839-fc3d-48b7-bdc6-51f019c3803f" providerId="ADAL" clId="{FB7ECC43-5E9D-466E-A828-060BEA0CEAF8}" dt="2025-11-14T10:09:55.593" v="206" actId="1076"/>
        <pc:sldMkLst>
          <pc:docMk/>
          <pc:sldMk cId="855107731" sldId="360"/>
        </pc:sldMkLst>
        <pc:spChg chg="mod">
          <ac:chgData name="Hansen, Bent-Are" userId="65aea839-fc3d-48b7-bdc6-51f019c3803f" providerId="ADAL" clId="{FB7ECC43-5E9D-466E-A828-060BEA0CEAF8}" dt="2025-11-14T10:09:55.593" v="206" actId="1076"/>
          <ac:spMkLst>
            <pc:docMk/>
            <pc:sldMk cId="855107731" sldId="360"/>
            <ac:spMk id="4" creationId="{1F4245F5-A381-34A8-0455-CAD2F755AD33}"/>
          </ac:spMkLst>
        </pc:spChg>
      </pc:sldChg>
      <pc:sldChg chg="delSp mod">
        <pc:chgData name="Hansen, Bent-Are" userId="65aea839-fc3d-48b7-bdc6-51f019c3803f" providerId="ADAL" clId="{FB7ECC43-5E9D-466E-A828-060BEA0CEAF8}" dt="2025-11-14T10:10:09.327" v="207" actId="478"/>
        <pc:sldMkLst>
          <pc:docMk/>
          <pc:sldMk cId="3611997708" sldId="361"/>
        </pc:sldMkLst>
        <pc:picChg chg="del">
          <ac:chgData name="Hansen, Bent-Are" userId="65aea839-fc3d-48b7-bdc6-51f019c3803f" providerId="ADAL" clId="{FB7ECC43-5E9D-466E-A828-060BEA0CEAF8}" dt="2025-11-14T10:10:09.327" v="207" actId="478"/>
          <ac:picMkLst>
            <pc:docMk/>
            <pc:sldMk cId="3611997708" sldId="361"/>
            <ac:picMk id="9" creationId="{099F854C-E7A1-95B5-0C9C-DD12A7F1D428}"/>
          </ac:picMkLst>
        </pc:picChg>
      </pc:sldChg>
      <pc:sldChg chg="addSp modSp mod">
        <pc:chgData name="Hansen, Bent-Are" userId="65aea839-fc3d-48b7-bdc6-51f019c3803f" providerId="ADAL" clId="{FB7ECC43-5E9D-466E-A828-060BEA0CEAF8}" dt="2025-11-14T10:13:31.970" v="306" actId="20577"/>
        <pc:sldMkLst>
          <pc:docMk/>
          <pc:sldMk cId="2208011199" sldId="362"/>
        </pc:sldMkLst>
        <pc:spChg chg="add mod">
          <ac:chgData name="Hansen, Bent-Are" userId="65aea839-fc3d-48b7-bdc6-51f019c3803f" providerId="ADAL" clId="{FB7ECC43-5E9D-466E-A828-060BEA0CEAF8}" dt="2025-11-14T10:13:31.970" v="306" actId="20577"/>
          <ac:spMkLst>
            <pc:docMk/>
            <pc:sldMk cId="2208011199" sldId="362"/>
            <ac:spMk id="3" creationId="{05BAB96C-6148-DAB5-B94B-1C8D7E50E207}"/>
          </ac:spMkLst>
        </pc:spChg>
      </pc:sldChg>
      <pc:sldChg chg="delSp modAnim">
        <pc:chgData name="Hansen, Bent-Are" userId="65aea839-fc3d-48b7-bdc6-51f019c3803f" providerId="ADAL" clId="{FB7ECC43-5E9D-466E-A828-060BEA0CEAF8}" dt="2025-11-14T10:05:49.250" v="103" actId="478"/>
        <pc:sldMkLst>
          <pc:docMk/>
          <pc:sldMk cId="1372732503" sldId="363"/>
        </pc:sldMkLst>
        <pc:picChg chg="del">
          <ac:chgData name="Hansen, Bent-Are" userId="65aea839-fc3d-48b7-bdc6-51f019c3803f" providerId="ADAL" clId="{FB7ECC43-5E9D-466E-A828-060BEA0CEAF8}" dt="2025-11-14T10:05:47.072" v="102" actId="478"/>
          <ac:picMkLst>
            <pc:docMk/>
            <pc:sldMk cId="1372732503" sldId="363"/>
            <ac:picMk id="4" creationId="{195E58E7-B55F-394D-82FB-8110284B8A7C}"/>
          </ac:picMkLst>
        </pc:picChg>
        <pc:picChg chg="del">
          <ac:chgData name="Hansen, Bent-Are" userId="65aea839-fc3d-48b7-bdc6-51f019c3803f" providerId="ADAL" clId="{FB7ECC43-5E9D-466E-A828-060BEA0CEAF8}" dt="2025-11-14T10:05:49.250" v="103" actId="478"/>
          <ac:picMkLst>
            <pc:docMk/>
            <pc:sldMk cId="1372732503" sldId="363"/>
            <ac:picMk id="3074" creationId="{D41B1DF4-D875-F010-AD38-60816E1A6248}"/>
          </ac:picMkLst>
        </pc:picChg>
      </pc:sldChg>
      <pc:sldChg chg="delSp mod">
        <pc:chgData name="Hansen, Bent-Are" userId="65aea839-fc3d-48b7-bdc6-51f019c3803f" providerId="ADAL" clId="{FB7ECC43-5E9D-466E-A828-060BEA0CEAF8}" dt="2025-11-14T10:10:22.002" v="208" actId="478"/>
        <pc:sldMkLst>
          <pc:docMk/>
          <pc:sldMk cId="3757155729" sldId="364"/>
        </pc:sldMkLst>
        <pc:picChg chg="del">
          <ac:chgData name="Hansen, Bent-Are" userId="65aea839-fc3d-48b7-bdc6-51f019c3803f" providerId="ADAL" clId="{FB7ECC43-5E9D-466E-A828-060BEA0CEAF8}" dt="2025-11-14T10:10:22.002" v="208" actId="478"/>
          <ac:picMkLst>
            <pc:docMk/>
            <pc:sldMk cId="3757155729" sldId="364"/>
            <ac:picMk id="5" creationId="{942543EA-AFFB-E312-A537-B198E31E433D}"/>
          </ac:picMkLst>
        </pc:picChg>
      </pc:sldChg>
      <pc:sldChg chg="del">
        <pc:chgData name="Hansen, Bent-Are" userId="65aea839-fc3d-48b7-bdc6-51f019c3803f" providerId="ADAL" clId="{FB7ECC43-5E9D-466E-A828-060BEA0CEAF8}" dt="2025-11-14T10:05:56.369" v="104" actId="47"/>
        <pc:sldMkLst>
          <pc:docMk/>
          <pc:sldMk cId="3690442482" sldId="365"/>
        </pc:sldMkLst>
      </pc:sldChg>
      <pc:sldChg chg="delSp mod">
        <pc:chgData name="Hansen, Bent-Are" userId="65aea839-fc3d-48b7-bdc6-51f019c3803f" providerId="ADAL" clId="{FB7ECC43-5E9D-466E-A828-060BEA0CEAF8}" dt="2025-11-14T10:06:01.046" v="105" actId="478"/>
        <pc:sldMkLst>
          <pc:docMk/>
          <pc:sldMk cId="887664500" sldId="366"/>
        </pc:sldMkLst>
        <pc:picChg chg="del">
          <ac:chgData name="Hansen, Bent-Are" userId="65aea839-fc3d-48b7-bdc6-51f019c3803f" providerId="ADAL" clId="{FB7ECC43-5E9D-466E-A828-060BEA0CEAF8}" dt="2025-11-14T10:06:01.046" v="105" actId="478"/>
          <ac:picMkLst>
            <pc:docMk/>
            <pc:sldMk cId="887664500" sldId="366"/>
            <ac:picMk id="5" creationId="{47C8399E-3704-93BF-E987-E459E3089E3E}"/>
          </ac:picMkLst>
        </pc:picChg>
      </pc:sldChg>
      <pc:sldChg chg="delSp mod">
        <pc:chgData name="Hansen, Bent-Are" userId="65aea839-fc3d-48b7-bdc6-51f019c3803f" providerId="ADAL" clId="{FB7ECC43-5E9D-466E-A828-060BEA0CEAF8}" dt="2025-11-14T10:06:06.739" v="106" actId="478"/>
        <pc:sldMkLst>
          <pc:docMk/>
          <pc:sldMk cId="3374073751" sldId="367"/>
        </pc:sldMkLst>
        <pc:picChg chg="del">
          <ac:chgData name="Hansen, Bent-Are" userId="65aea839-fc3d-48b7-bdc6-51f019c3803f" providerId="ADAL" clId="{FB7ECC43-5E9D-466E-A828-060BEA0CEAF8}" dt="2025-11-14T10:06:06.739" v="106" actId="478"/>
          <ac:picMkLst>
            <pc:docMk/>
            <pc:sldMk cId="3374073751" sldId="367"/>
            <ac:picMk id="5" creationId="{A814BD6E-3D29-0881-6820-2A5115A7C1E4}"/>
          </ac:picMkLst>
        </pc:picChg>
      </pc:sldChg>
      <pc:sldChg chg="delSp mod modAnim">
        <pc:chgData name="Hansen, Bent-Are" userId="65aea839-fc3d-48b7-bdc6-51f019c3803f" providerId="ADAL" clId="{FB7ECC43-5E9D-466E-A828-060BEA0CEAF8}" dt="2025-11-14T10:06:11.436" v="108" actId="478"/>
        <pc:sldMkLst>
          <pc:docMk/>
          <pc:sldMk cId="1573369929" sldId="368"/>
        </pc:sldMkLst>
        <pc:picChg chg="del">
          <ac:chgData name="Hansen, Bent-Are" userId="65aea839-fc3d-48b7-bdc6-51f019c3803f" providerId="ADAL" clId="{FB7ECC43-5E9D-466E-A828-060BEA0CEAF8}" dt="2025-11-14T10:06:11.436" v="108" actId="478"/>
          <ac:picMkLst>
            <pc:docMk/>
            <pc:sldMk cId="1573369929" sldId="368"/>
            <ac:picMk id="5" creationId="{E8C26FF1-B81B-23FA-2ECE-6C1630EC49E5}"/>
          </ac:picMkLst>
        </pc:picChg>
        <pc:picChg chg="del">
          <ac:chgData name="Hansen, Bent-Are" userId="65aea839-fc3d-48b7-bdc6-51f019c3803f" providerId="ADAL" clId="{FB7ECC43-5E9D-466E-A828-060BEA0CEAF8}" dt="2025-11-14T10:06:10.007" v="107" actId="478"/>
          <ac:picMkLst>
            <pc:docMk/>
            <pc:sldMk cId="1573369929" sldId="368"/>
            <ac:picMk id="4100" creationId="{1501B04C-AA45-083C-A4C2-93F8597E9E66}"/>
          </ac:picMkLst>
        </pc:picChg>
      </pc:sldChg>
      <pc:sldChg chg="delSp mod delAnim modAnim">
        <pc:chgData name="Hansen, Bent-Are" userId="65aea839-fc3d-48b7-bdc6-51f019c3803f" providerId="ADAL" clId="{FB7ECC43-5E9D-466E-A828-060BEA0CEAF8}" dt="2025-11-14T10:06:21.010" v="111" actId="478"/>
        <pc:sldMkLst>
          <pc:docMk/>
          <pc:sldMk cId="4028509481" sldId="369"/>
        </pc:sldMkLst>
        <pc:picChg chg="del">
          <ac:chgData name="Hansen, Bent-Are" userId="65aea839-fc3d-48b7-bdc6-51f019c3803f" providerId="ADAL" clId="{FB7ECC43-5E9D-466E-A828-060BEA0CEAF8}" dt="2025-11-14T10:06:17.612" v="109" actId="478"/>
          <ac:picMkLst>
            <pc:docMk/>
            <pc:sldMk cId="4028509481" sldId="369"/>
            <ac:picMk id="5" creationId="{39173EA5-7272-4A84-1F60-426F1697C279}"/>
          </ac:picMkLst>
        </pc:picChg>
        <pc:picChg chg="del">
          <ac:chgData name="Hansen, Bent-Are" userId="65aea839-fc3d-48b7-bdc6-51f019c3803f" providerId="ADAL" clId="{FB7ECC43-5E9D-466E-A828-060BEA0CEAF8}" dt="2025-11-14T10:06:19.093" v="110" actId="478"/>
          <ac:picMkLst>
            <pc:docMk/>
            <pc:sldMk cId="4028509481" sldId="369"/>
            <ac:picMk id="8" creationId="{88C47968-1D82-8CBE-76A1-C31B20720D0B}"/>
          </ac:picMkLst>
        </pc:picChg>
        <pc:picChg chg="del">
          <ac:chgData name="Hansen, Bent-Are" userId="65aea839-fc3d-48b7-bdc6-51f019c3803f" providerId="ADAL" clId="{FB7ECC43-5E9D-466E-A828-060BEA0CEAF8}" dt="2025-11-14T10:06:21.010" v="111" actId="478"/>
          <ac:picMkLst>
            <pc:docMk/>
            <pc:sldMk cId="4028509481" sldId="369"/>
            <ac:picMk id="5122" creationId="{8E408197-A745-5E0B-C489-6F9ABA1A9514}"/>
          </ac:picMkLst>
        </pc:picChg>
      </pc:sldChg>
      <pc:sldChg chg="modSp mod">
        <pc:chgData name="Hansen, Bent-Are" userId="65aea839-fc3d-48b7-bdc6-51f019c3803f" providerId="ADAL" clId="{FB7ECC43-5E9D-466E-A828-060BEA0CEAF8}" dt="2025-11-14T10:10:52.670" v="213" actId="13926"/>
        <pc:sldMkLst>
          <pc:docMk/>
          <pc:sldMk cId="803476541" sldId="370"/>
        </pc:sldMkLst>
        <pc:spChg chg="mod">
          <ac:chgData name="Hansen, Bent-Are" userId="65aea839-fc3d-48b7-bdc6-51f019c3803f" providerId="ADAL" clId="{FB7ECC43-5E9D-466E-A828-060BEA0CEAF8}" dt="2025-11-14T10:10:52.670" v="213" actId="13926"/>
          <ac:spMkLst>
            <pc:docMk/>
            <pc:sldMk cId="803476541" sldId="370"/>
            <ac:spMk id="2" creationId="{0911245D-A31F-E31F-9FC1-C9AFF34C5F87}"/>
          </ac:spMkLst>
        </pc:spChg>
      </pc:sldChg>
      <pc:sldChg chg="delSp">
        <pc:chgData name="Hansen, Bent-Are" userId="65aea839-fc3d-48b7-bdc6-51f019c3803f" providerId="ADAL" clId="{FB7ECC43-5E9D-466E-A828-060BEA0CEAF8}" dt="2025-11-14T10:06:27.486" v="112" actId="478"/>
        <pc:sldMkLst>
          <pc:docMk/>
          <pc:sldMk cId="4118046205" sldId="371"/>
        </pc:sldMkLst>
        <pc:picChg chg="del">
          <ac:chgData name="Hansen, Bent-Are" userId="65aea839-fc3d-48b7-bdc6-51f019c3803f" providerId="ADAL" clId="{FB7ECC43-5E9D-466E-A828-060BEA0CEAF8}" dt="2025-11-14T10:06:27.486" v="112" actId="478"/>
          <ac:picMkLst>
            <pc:docMk/>
            <pc:sldMk cId="4118046205" sldId="371"/>
            <ac:picMk id="6146" creationId="{6AB0170D-4267-A9E7-8513-B543736FDA8E}"/>
          </ac:picMkLst>
        </pc:picChg>
      </pc:sldChg>
      <pc:sldChg chg="delSp">
        <pc:chgData name="Hansen, Bent-Are" userId="65aea839-fc3d-48b7-bdc6-51f019c3803f" providerId="ADAL" clId="{FB7ECC43-5E9D-466E-A828-060BEA0CEAF8}" dt="2025-11-14T10:06:39.729" v="113" actId="478"/>
        <pc:sldMkLst>
          <pc:docMk/>
          <pc:sldMk cId="2783454824" sldId="373"/>
        </pc:sldMkLst>
        <pc:picChg chg="del">
          <ac:chgData name="Hansen, Bent-Are" userId="65aea839-fc3d-48b7-bdc6-51f019c3803f" providerId="ADAL" clId="{FB7ECC43-5E9D-466E-A828-060BEA0CEAF8}" dt="2025-11-14T10:06:39.729" v="113" actId="478"/>
          <ac:picMkLst>
            <pc:docMk/>
            <pc:sldMk cId="2783454824" sldId="373"/>
            <ac:picMk id="7170" creationId="{6A05336F-0EF6-63E8-F9DA-627F312BB55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6365F-D9AC-45CF-B8A6-450B74C62DB5}" type="datetimeFigureOut">
              <a:rPr lang="nb-NO" smtClean="0"/>
              <a:t>14.11.2025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689494-8D80-4A4F-900D-FD73296A36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1335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5A1CC6-262A-404A-B6EC-F04CF944C554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433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8D5295-5AA5-4E53-520A-3ABDA2A826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ED43BF9-9E37-7EDA-6C49-D551107FFC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6065008-E8D4-42E0-64F5-767AFE87A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9006-9C70-4F1A-8397-BED210469D46}" type="datetimeFigureOut">
              <a:rPr lang="nb-NO" smtClean="0"/>
              <a:t>14.11.2025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56B9888-767E-4743-C924-99894E34D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6510626-5AB6-4648-DF28-7D5FB787B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5409-0005-4B63-BDA8-21191D5EF4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4989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273B8B-8D7B-AB2E-5222-383FC227B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67488AA-6FC6-1049-8285-33BFEBBBB0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8ECBB55-D303-CAB6-1FCB-5D6A9009C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9006-9C70-4F1A-8397-BED210469D46}" type="datetimeFigureOut">
              <a:rPr lang="nb-NO" smtClean="0"/>
              <a:t>14.11.2025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7287FB2-D1CC-BB29-4F25-76AD4963B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AE89A2E-5AF6-7294-60A9-41DE95EFE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5409-0005-4B63-BDA8-21191D5EF4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1778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2965712E-F34F-67E8-7BF7-0D02D86B63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4C0CF66-B115-9DB5-45DF-D8123D0B8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3BB7BB6-E9C6-A706-8D9A-FF086523D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9006-9C70-4F1A-8397-BED210469D46}" type="datetimeFigureOut">
              <a:rPr lang="nb-NO" smtClean="0"/>
              <a:t>14.11.2025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F7D27DC-D9DF-5F6B-E781-A0B7FB845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DE2DE5B-0748-F368-C89D-FAF11AB0C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5409-0005-4B63-BDA8-21191D5EF4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4390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28CF4D-49E0-8446-0832-933551EB06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C6F9226-0B7F-77B3-D0EC-0B794C271C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536F371-0F15-ECD7-FCEA-66D04C890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51E60-2813-4ECB-AA20-F64A4A51FE83}" type="datetimeFigureOut">
              <a:rPr lang="nb-NO" smtClean="0"/>
              <a:t>14.11.2025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818C2A3-BF4B-3992-CA2A-AA51B16CB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9FE3086-E839-902E-7510-35461BCA6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29F61-F7DE-4105-BC37-61C96AFAA8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7341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9B4C721-2EC2-08F6-4251-1BE480C87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37F1171-8A80-1B2F-A80C-9BA8B8F14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EBA521E-E10A-DBB7-3EF6-80ED6484D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9006-9C70-4F1A-8397-BED210469D46}" type="datetimeFigureOut">
              <a:rPr lang="nb-NO" smtClean="0"/>
              <a:t>14.11.2025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2DC7592-9D3D-ADB5-34DC-39093E52D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F371AEE-BBE0-51FA-6024-B6C61DBC2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5409-0005-4B63-BDA8-21191D5EF4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4817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F64A88-84FE-EE67-7B58-C185A3470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9D88BBF-D729-16CD-35B8-0D2B529B0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0068420-02CD-FFE2-B245-71CE16A4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9006-9C70-4F1A-8397-BED210469D46}" type="datetimeFigureOut">
              <a:rPr lang="nb-NO" smtClean="0"/>
              <a:t>14.11.2025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971850B-8640-531D-4CD8-9C6F75309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B960444-5C1D-E94E-E8E6-08842D54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5409-0005-4B63-BDA8-21191D5EF4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4546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EF99045-5333-E0CF-6B21-78B2FAD11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95C3EDB-7445-4EED-F6EC-4DF1D38FDC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C2AA2D9-E451-D17C-AA2D-7D54C03EB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BB12B35-086B-F6D5-A24F-EE54371C4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9006-9C70-4F1A-8397-BED210469D46}" type="datetimeFigureOut">
              <a:rPr lang="nb-NO" smtClean="0"/>
              <a:t>14.11.2025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8477873-CD7C-53F4-E1ED-E520DF12A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AF2D3ED-8EB3-4B61-720D-E932681F3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5409-0005-4B63-BDA8-21191D5EF4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3960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4C66E2-EA45-EEC2-4571-7A45BD363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A738A75-38E8-0A54-925C-841B5A818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A3398BC-5323-60E6-BA26-B4F8C1D48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C7AFF8C-B4DF-2CE0-BDA4-5955F7295B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785BF8A3-1AF9-B5A6-D851-FD60BCCD0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DEE8E194-7367-4567-BE94-5BCB1EF59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9006-9C70-4F1A-8397-BED210469D46}" type="datetimeFigureOut">
              <a:rPr lang="nb-NO" smtClean="0"/>
              <a:t>14.11.2025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74AF88E-F9C1-D21A-2C1A-8D602C478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FB7F4B0-9624-6064-6705-47071807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5409-0005-4B63-BDA8-21191D5EF4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1930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80739A4-074C-4A3D-4CA7-83BECB1AC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FB38B50-E744-99F2-BC80-622174D91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9006-9C70-4F1A-8397-BED210469D46}" type="datetimeFigureOut">
              <a:rPr lang="nb-NO" smtClean="0"/>
              <a:t>14.11.2025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1B299A0-35CB-36FA-DB3E-9831F7D10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92BBB1F-4D98-5915-6507-F07974637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5409-0005-4B63-BDA8-21191D5EF4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9168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A7C6542-6413-6C28-5F5F-C6CDB4B05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9006-9C70-4F1A-8397-BED210469D46}" type="datetimeFigureOut">
              <a:rPr lang="nb-NO" smtClean="0"/>
              <a:t>14.11.2025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FE813C4-FB4D-4B77-B328-2E38BB303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D567CE8-EFC3-3FD3-434B-5AC15AC02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5409-0005-4B63-BDA8-21191D5EF4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826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CAEE74C-1D17-FB7F-53BF-63B101F30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D79F226-10B3-15C6-CBA5-54EA9C956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6855875-5A4C-B299-FD49-166C9AFCB9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F5A579A-465E-AC40-13DF-9F780390E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9006-9C70-4F1A-8397-BED210469D46}" type="datetimeFigureOut">
              <a:rPr lang="nb-NO" smtClean="0"/>
              <a:t>14.11.2025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4C8A111-8D5A-B9AE-A7C1-AB520EF8F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4374388-CB4F-6D55-1737-ED61040E3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5409-0005-4B63-BDA8-21191D5EF4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9490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2E80DA-814F-0FCD-91E7-23FB57714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2E5BFAD4-FB57-1130-96CC-2B63C8326E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5EF7C89-6D26-4710-4E57-E87971FB21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E71FE6A9-079E-3979-A098-5FE380F5B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49006-9C70-4F1A-8397-BED210469D46}" type="datetimeFigureOut">
              <a:rPr lang="nb-NO" smtClean="0"/>
              <a:t>14.11.2025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FC2E5FC-4470-B088-2B25-2315CDBA8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1FB6276-E899-8DBE-D439-C52E0845C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E5409-0005-4B63-BDA8-21191D5EF40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6064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B5D062B2-7D2E-B698-6147-8A4DB4E4B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B82AF85-DD1A-8C68-6623-661F1D736A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82665E5-7F19-5AAB-1556-6ABE36C5BE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949006-9C70-4F1A-8397-BED210469D46}" type="datetimeFigureOut">
              <a:rPr lang="nb-NO" smtClean="0"/>
              <a:t>14.11.2025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6A79D80-B17B-1A9A-018E-9D4B86EF5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463DBE3-6342-13C5-14CD-B1357E6604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6E5409-0005-4B63-BDA8-21191D5EF40E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FCAD40FE-C6A2-C2EB-78E7-DDE684CFA576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11779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nb-NO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Følsomhet Intern (gul)</a:t>
            </a:r>
          </a:p>
        </p:txBody>
      </p:sp>
    </p:spTree>
    <p:extLst>
      <p:ext uri="{BB962C8B-B14F-4D97-AF65-F5344CB8AC3E}">
        <p14:creationId xmlns:p14="http://schemas.microsoft.com/office/powerpoint/2010/main" val="1590152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7203901E-9C1F-F78F-E0DD-788FE4737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650E4C9-91E2-0520-DE1E-7FA3F2E77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478BE05-6A4C-3251-6253-8016ED5C00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A51E60-2813-4ECB-AA20-F64A4A51FE83}" type="datetimeFigureOut">
              <a:rPr lang="nb-NO" smtClean="0"/>
              <a:t>14.11.2025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C43C64-5D4C-F3C8-2902-F4FC85F76A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36113D9-164B-24AE-ADB9-FF64754200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A29F61-F7DE-4105-BC37-61C96AFAA89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445336C-CBDE-F7FA-431C-7FA08A5B42C4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11779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nb-NO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Følsomhet Intern (gul)</a:t>
            </a:r>
          </a:p>
        </p:txBody>
      </p:sp>
    </p:spTree>
    <p:extLst>
      <p:ext uri="{BB962C8B-B14F-4D97-AF65-F5344CB8AC3E}">
        <p14:creationId xmlns:p14="http://schemas.microsoft.com/office/powerpoint/2010/main" val="17493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instagram.com/henrik_tegner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henrik_tegner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henrik_tegner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henrik_tegner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henrik_tegner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9101B12-5B62-79C8-3999-9CA2C0E015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639193"/>
            <a:ext cx="3711176" cy="3573516"/>
          </a:xfrm>
        </p:spPr>
        <p:txBody>
          <a:bodyPr>
            <a:normAutofit/>
          </a:bodyPr>
          <a:lstStyle/>
          <a:p>
            <a:pPr algn="l"/>
            <a:r>
              <a:rPr lang="nb-NO" sz="4600" dirty="0"/>
              <a:t>Hummer og kanari </a:t>
            </a:r>
            <a:r>
              <a:rPr lang="nb-NO" sz="4600" dirty="0" err="1"/>
              <a:t>frå</a:t>
            </a:r>
            <a:r>
              <a:rPr lang="nb-NO" sz="4600" dirty="0"/>
              <a:t> mikrobiologien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E5AF69A-29D1-A2BF-F77C-32F421E60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2" y="4631161"/>
            <a:ext cx="3571810" cy="1559327"/>
          </a:xfrm>
        </p:spPr>
        <p:txBody>
          <a:bodyPr>
            <a:normAutofit/>
          </a:bodyPr>
          <a:lstStyle/>
          <a:p>
            <a:pPr algn="l"/>
            <a:r>
              <a:rPr lang="nb-NO" dirty="0"/>
              <a:t>Bent-Are Hansen</a:t>
            </a:r>
          </a:p>
          <a:p>
            <a:pPr algn="l"/>
            <a:r>
              <a:rPr lang="nb-NO" dirty="0"/>
              <a:t>Smittevernlege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08B47819-D330-CC01-CD81-D59DAFE0D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574" y="468769"/>
            <a:ext cx="4191587" cy="5920461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0984DF8F-9DD5-6D6E-5E33-525B7EA0E655}"/>
              </a:ext>
            </a:extLst>
          </p:cNvPr>
          <p:cNvSpPr txBox="1"/>
          <p:nvPr/>
        </p:nvSpPr>
        <p:spPr>
          <a:xfrm>
            <a:off x="9041161" y="5465900"/>
            <a:ext cx="46363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Laga av:</a:t>
            </a:r>
          </a:p>
          <a:p>
            <a:r>
              <a:rPr lang="nb-NO" dirty="0"/>
              <a:t>Instagram: </a:t>
            </a:r>
            <a:r>
              <a:rPr lang="nb-NO" dirty="0">
                <a:hlinkClick r:id="rId4"/>
              </a:rPr>
              <a:t>@henrik_tegner</a:t>
            </a:r>
            <a:endParaRPr lang="nb-NO" dirty="0"/>
          </a:p>
          <a:p>
            <a:r>
              <a:rPr lang="nb-NO" dirty="0"/>
              <a:t>Henrik Hansen Oppedal</a:t>
            </a:r>
          </a:p>
        </p:txBody>
      </p:sp>
    </p:spTree>
    <p:extLst>
      <p:ext uri="{BB962C8B-B14F-4D97-AF65-F5344CB8AC3E}">
        <p14:creationId xmlns:p14="http://schemas.microsoft.com/office/powerpoint/2010/main" val="40831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95F72-8ACA-225A-E694-71002330D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FCC0949-7060-2896-6C7F-73F8AA0BF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utbrot</a:t>
            </a:r>
            <a:r>
              <a:rPr lang="nb-NO" dirty="0"/>
              <a:t> med MRSA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7E71EDC-C476-0B45-0AA0-61A736FA6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Resistensbestemmelse?</a:t>
            </a:r>
          </a:p>
          <a:p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75422CE-8AA7-C25E-5F47-C491A26CF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67" y="2544320"/>
            <a:ext cx="5259735" cy="282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97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A7028-3B5A-5D4C-CBB3-3B22EB893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12562D-85E5-C5EC-5EE2-72FFB2BA9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Et utbrudd med MRSA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1DA95F88-6DD0-C348-13EA-DC868340E8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2434" y="587298"/>
            <a:ext cx="8515824" cy="5939788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0EFCCC48-EE6B-7741-605D-68F04D71FA09}"/>
              </a:ext>
            </a:extLst>
          </p:cNvPr>
          <p:cNvSpPr/>
          <p:nvPr/>
        </p:nvSpPr>
        <p:spPr>
          <a:xfrm>
            <a:off x="3666744" y="2423160"/>
            <a:ext cx="8238744" cy="2834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3588A43-5D97-A707-06B0-03A7E9A95A4F}"/>
              </a:ext>
            </a:extLst>
          </p:cNvPr>
          <p:cNvSpPr/>
          <p:nvPr/>
        </p:nvSpPr>
        <p:spPr>
          <a:xfrm>
            <a:off x="3660216" y="2920849"/>
            <a:ext cx="8238744" cy="2834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DB720C1-2F01-F843-2044-CC549F8BDD89}"/>
              </a:ext>
            </a:extLst>
          </p:cNvPr>
          <p:cNvSpPr/>
          <p:nvPr/>
        </p:nvSpPr>
        <p:spPr>
          <a:xfrm>
            <a:off x="3648024" y="3465576"/>
            <a:ext cx="8238744" cy="2834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5BAB96C-6148-DAB5-B94B-1C8D7E50E207}"/>
              </a:ext>
            </a:extLst>
          </p:cNvPr>
          <p:cNvSpPr txBox="1"/>
          <p:nvPr/>
        </p:nvSpPr>
        <p:spPr>
          <a:xfrm>
            <a:off x="1051560" y="5550408"/>
            <a:ext cx="2276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Kilde: Referansegruppe for MRSA</a:t>
            </a:r>
          </a:p>
        </p:txBody>
      </p:sp>
    </p:spTree>
    <p:extLst>
      <p:ext uri="{BB962C8B-B14F-4D97-AF65-F5344CB8AC3E}">
        <p14:creationId xmlns:p14="http://schemas.microsoft.com/office/powerpoint/2010/main" val="220801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A3532-E6A8-55FC-2149-73A703BA0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ECE851C-CFAD-9C49-EC8A-31395FDBD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utbrot</a:t>
            </a:r>
            <a:r>
              <a:rPr lang="nb-NO" dirty="0"/>
              <a:t> med MRSA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907B4F5-B593-8698-0E3E-E84AA0944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SPA-</a:t>
            </a:r>
            <a:r>
              <a:rPr lang="nb-NO" dirty="0" err="1"/>
              <a:t>typing</a:t>
            </a:r>
            <a:r>
              <a:rPr lang="nb-NO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7273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DF404-6EB8-C6F7-E346-DF965C938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15AED9-9F83-697F-AEC1-EAAF35EC2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utbrot</a:t>
            </a:r>
            <a:r>
              <a:rPr lang="nb-NO" dirty="0"/>
              <a:t> med MRSA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B8A52E9-AD38-F2F1-94BB-87B002722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/>
              <a:t>Hmmm</a:t>
            </a:r>
            <a:r>
              <a:rPr lang="nb-NO" dirty="0"/>
              <a:t>, kva er </a:t>
            </a:r>
            <a:r>
              <a:rPr lang="nb-NO" dirty="0" err="1"/>
              <a:t>eigentleg</a:t>
            </a:r>
            <a:r>
              <a:rPr lang="nb-NO" dirty="0"/>
              <a:t> spa-</a:t>
            </a:r>
            <a:r>
              <a:rPr lang="nb-NO" dirty="0" err="1"/>
              <a:t>typing</a:t>
            </a:r>
            <a:endParaRPr lang="nb-NO" dirty="0"/>
          </a:p>
          <a:p>
            <a:pPr lvl="1"/>
            <a:r>
              <a:rPr lang="nb-NO" dirty="0" err="1"/>
              <a:t>Ein</a:t>
            </a:r>
            <a:r>
              <a:rPr lang="nb-NO" dirty="0"/>
              <a:t> genetisk metode for å finne ut kva for «variant» av </a:t>
            </a:r>
            <a:r>
              <a:rPr lang="nb-NO" i="1" dirty="0" err="1"/>
              <a:t>Staphylococcus</a:t>
            </a:r>
            <a:r>
              <a:rPr lang="nb-NO" i="1" dirty="0"/>
              <a:t> </a:t>
            </a:r>
            <a:r>
              <a:rPr lang="nb-NO" i="1" dirty="0" err="1"/>
              <a:t>aureus</a:t>
            </a:r>
            <a:r>
              <a:rPr lang="nb-NO" dirty="0"/>
              <a:t> </a:t>
            </a:r>
            <a:r>
              <a:rPr lang="nb-NO" dirty="0" err="1"/>
              <a:t>ein</a:t>
            </a:r>
            <a:r>
              <a:rPr lang="nb-NO" dirty="0"/>
              <a:t> har, basert på </a:t>
            </a:r>
            <a:r>
              <a:rPr lang="nb-NO" dirty="0" err="1"/>
              <a:t>variasjonar</a:t>
            </a:r>
            <a:r>
              <a:rPr lang="nb-NO" dirty="0"/>
              <a:t> i spa (</a:t>
            </a:r>
            <a:r>
              <a:rPr lang="nb-NO" b="1" dirty="0"/>
              <a:t>s</a:t>
            </a:r>
            <a:r>
              <a:rPr lang="nb-NO" dirty="0"/>
              <a:t>tafylokokk-</a:t>
            </a:r>
            <a:r>
              <a:rPr lang="nb-NO" b="1" dirty="0"/>
              <a:t>p</a:t>
            </a:r>
            <a:r>
              <a:rPr lang="nb-NO" dirty="0"/>
              <a:t>rotein </a:t>
            </a:r>
            <a:r>
              <a:rPr lang="nb-NO" b="1" dirty="0"/>
              <a:t>A</a:t>
            </a:r>
            <a:r>
              <a:rPr lang="nb-NO" dirty="0"/>
              <a:t> )-genet</a:t>
            </a:r>
          </a:p>
          <a:p>
            <a:pPr lvl="1"/>
            <a:r>
              <a:rPr lang="nb-NO" dirty="0"/>
              <a:t>Fingeravtrykk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57155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BF6B1-18F0-8DD4-0110-9B668367D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B9EFC6-01A8-7220-FCDB-C4F0823D5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191000" cy="1524060"/>
          </a:xfrm>
        </p:spPr>
        <p:txBody>
          <a:bodyPr/>
          <a:lstStyle/>
          <a:p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utbrot</a:t>
            </a:r>
            <a:r>
              <a:rPr lang="nb-NO" dirty="0"/>
              <a:t> med MRSA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D0DEEDA-34D0-505D-D95F-2AAC5C8B3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Årvåken mikrobiolog</a:t>
            </a:r>
          </a:p>
        </p:txBody>
      </p:sp>
      <p:sp>
        <p:nvSpPr>
          <p:cNvPr id="6" name="Sekvensielt lager 5">
            <a:extLst>
              <a:ext uri="{FF2B5EF4-FFF2-40B4-BE49-F238E27FC236}">
                <a16:creationId xmlns:a16="http://schemas.microsoft.com/office/drawing/2014/main" id="{2848898E-6734-E3E1-3870-0D420AE052C4}"/>
              </a:ext>
            </a:extLst>
          </p:cNvPr>
          <p:cNvSpPr/>
          <p:nvPr/>
        </p:nvSpPr>
        <p:spPr>
          <a:xfrm>
            <a:off x="5182294" y="252948"/>
            <a:ext cx="3602516" cy="2732183"/>
          </a:xfrm>
          <a:prstGeom prst="flowChartMagneticTape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0A9F362-3C93-D537-F1E2-24C0724AD78B}"/>
              </a:ext>
            </a:extLst>
          </p:cNvPr>
          <p:cNvSpPr txBox="1"/>
          <p:nvPr/>
        </p:nvSpPr>
        <p:spPr>
          <a:xfrm>
            <a:off x="5727940" y="1173104"/>
            <a:ext cx="2648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Hmm</a:t>
            </a:r>
            <a:r>
              <a:rPr lang="nb-NO" dirty="0"/>
              <a:t>, har jeg ikke sett denne veldig sjeldne SPA-typen en gang før?</a:t>
            </a:r>
          </a:p>
        </p:txBody>
      </p:sp>
    </p:spTree>
    <p:extLst>
      <p:ext uri="{BB962C8B-B14F-4D97-AF65-F5344CB8AC3E}">
        <p14:creationId xmlns:p14="http://schemas.microsoft.com/office/powerpoint/2010/main" val="88766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CDB1A-75C0-A5E8-77CE-C4578ADD3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6BDBE8E-B477-6ECE-C5F1-2B7C17212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191000" cy="1524060"/>
          </a:xfrm>
        </p:spPr>
        <p:txBody>
          <a:bodyPr/>
          <a:lstStyle/>
          <a:p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utbrot</a:t>
            </a:r>
            <a:r>
              <a:rPr lang="nb-NO" dirty="0"/>
              <a:t> med MRSA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7065DB5-DDB9-4859-1232-C2AB7FC2A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Årvåken mikrobiolog</a:t>
            </a:r>
          </a:p>
        </p:txBody>
      </p:sp>
      <p:sp>
        <p:nvSpPr>
          <p:cNvPr id="6" name="Sekvensielt lager 5">
            <a:extLst>
              <a:ext uri="{FF2B5EF4-FFF2-40B4-BE49-F238E27FC236}">
                <a16:creationId xmlns:a16="http://schemas.microsoft.com/office/drawing/2014/main" id="{1A364250-00AB-8D23-142D-E935579A1F33}"/>
              </a:ext>
            </a:extLst>
          </p:cNvPr>
          <p:cNvSpPr/>
          <p:nvPr/>
        </p:nvSpPr>
        <p:spPr>
          <a:xfrm>
            <a:off x="5182294" y="252948"/>
            <a:ext cx="3602516" cy="2732183"/>
          </a:xfrm>
          <a:prstGeom prst="flowChartMagneticTape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71AFEF65-4568-C1BA-F5CA-F9D23F7F321A}"/>
              </a:ext>
            </a:extLst>
          </p:cNvPr>
          <p:cNvSpPr txBox="1"/>
          <p:nvPr/>
        </p:nvSpPr>
        <p:spPr>
          <a:xfrm>
            <a:off x="5885341" y="603376"/>
            <a:ext cx="26483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Jo! Intensivpasienten som døde i vår av MRSA hadde samme SPA-typen…Hm, merkelig. Hvordan kan vi bli helt sikre på at det er den samme stammen?</a:t>
            </a:r>
          </a:p>
        </p:txBody>
      </p:sp>
    </p:spTree>
    <p:extLst>
      <p:ext uri="{BB962C8B-B14F-4D97-AF65-F5344CB8AC3E}">
        <p14:creationId xmlns:p14="http://schemas.microsoft.com/office/powerpoint/2010/main" val="337407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A7684-C05F-AB24-928B-9BF17E9C2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7CD596-503E-FB20-4A15-047F60B5B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191000" cy="1524060"/>
          </a:xfrm>
        </p:spPr>
        <p:txBody>
          <a:bodyPr/>
          <a:lstStyle/>
          <a:p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utbrot</a:t>
            </a:r>
            <a:r>
              <a:rPr lang="nb-NO" dirty="0"/>
              <a:t> med MRSA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E53AB4D-CF76-D12D-B83A-0B17EDC7D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Årvåken mikrobiolog</a:t>
            </a:r>
          </a:p>
        </p:txBody>
      </p:sp>
      <p:sp>
        <p:nvSpPr>
          <p:cNvPr id="6" name="Sekvensielt lager 5">
            <a:extLst>
              <a:ext uri="{FF2B5EF4-FFF2-40B4-BE49-F238E27FC236}">
                <a16:creationId xmlns:a16="http://schemas.microsoft.com/office/drawing/2014/main" id="{E593A89E-4A7E-AD07-BEC3-D458283D5A18}"/>
              </a:ext>
            </a:extLst>
          </p:cNvPr>
          <p:cNvSpPr/>
          <p:nvPr/>
        </p:nvSpPr>
        <p:spPr>
          <a:xfrm>
            <a:off x="5182294" y="252948"/>
            <a:ext cx="3602516" cy="2732183"/>
          </a:xfrm>
          <a:prstGeom prst="flowChartMagneticTape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2FB7A63F-2BEE-1107-782A-4003A38BEB21}"/>
              </a:ext>
            </a:extLst>
          </p:cNvPr>
          <p:cNvSpPr txBox="1"/>
          <p:nvPr/>
        </p:nvSpPr>
        <p:spPr>
          <a:xfrm>
            <a:off x="5727940" y="741876"/>
            <a:ext cx="26483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Jeg må sjekke HELE DNAet. Jeg går i </a:t>
            </a:r>
            <a:r>
              <a:rPr lang="nb-NO" dirty="0" err="1"/>
              <a:t>frysern</a:t>
            </a:r>
            <a:r>
              <a:rPr lang="nb-NO" dirty="0"/>
              <a:t> og henter </a:t>
            </a:r>
            <a:r>
              <a:rPr lang="nb-NO" dirty="0" err="1"/>
              <a:t>MRSAen</a:t>
            </a:r>
            <a:r>
              <a:rPr lang="nb-NO" dirty="0"/>
              <a:t> fra i vår. Så henter jeg Helgenomsekvenseringsmaskinen min</a:t>
            </a:r>
          </a:p>
        </p:txBody>
      </p:sp>
    </p:spTree>
    <p:extLst>
      <p:ext uri="{BB962C8B-B14F-4D97-AF65-F5344CB8AC3E}">
        <p14:creationId xmlns:p14="http://schemas.microsoft.com/office/powerpoint/2010/main" val="1573369929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EC6E1-7E16-EF16-E7D2-BEDC9740E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5654B0-CE46-9AE0-8BF5-35B83B7C2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191000" cy="1524060"/>
          </a:xfrm>
        </p:spPr>
        <p:txBody>
          <a:bodyPr/>
          <a:lstStyle/>
          <a:p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utbrot</a:t>
            </a:r>
            <a:r>
              <a:rPr lang="nb-NO" dirty="0"/>
              <a:t> med MRSA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8F2E6DF-287A-A9FC-F08E-B48A8D107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Årvåken mikrobiolog</a:t>
            </a:r>
          </a:p>
        </p:txBody>
      </p:sp>
      <p:sp>
        <p:nvSpPr>
          <p:cNvPr id="6" name="Sekvensielt lager 5">
            <a:extLst>
              <a:ext uri="{FF2B5EF4-FFF2-40B4-BE49-F238E27FC236}">
                <a16:creationId xmlns:a16="http://schemas.microsoft.com/office/drawing/2014/main" id="{405414E5-57B4-837D-8017-4239E1503A90}"/>
              </a:ext>
            </a:extLst>
          </p:cNvPr>
          <p:cNvSpPr/>
          <p:nvPr/>
        </p:nvSpPr>
        <p:spPr>
          <a:xfrm>
            <a:off x="5182294" y="252948"/>
            <a:ext cx="3602516" cy="2732183"/>
          </a:xfrm>
          <a:prstGeom prst="flowChartMagneticTape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2315DF30-ACF6-B537-698C-8D5FDB65863C}"/>
              </a:ext>
            </a:extLst>
          </p:cNvPr>
          <p:cNvSpPr txBox="1"/>
          <p:nvPr/>
        </p:nvSpPr>
        <p:spPr>
          <a:xfrm>
            <a:off x="5748722" y="603376"/>
            <a:ext cx="26483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Hurra!!! De er identiske.</a:t>
            </a:r>
          </a:p>
          <a:p>
            <a:r>
              <a:rPr lang="nb-NO" dirty="0"/>
              <a:t>Men vent, da tror jeg de har et problem på intensivavdelingen. Jeg ringer en smittevernlege, før jeg finner frem kaffekoppen</a:t>
            </a:r>
          </a:p>
        </p:txBody>
      </p:sp>
    </p:spTree>
    <p:extLst>
      <p:ext uri="{BB962C8B-B14F-4D97-AF65-F5344CB8AC3E}">
        <p14:creationId xmlns:p14="http://schemas.microsoft.com/office/powerpoint/2010/main" val="4028509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AE0AC-E07F-5EC1-6FA8-20BFEAE68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t bilde som inneholder Menneskeansikt, person, mann, klær&#10;&#10;KI-generert innhold kan være feil.">
            <a:extLst>
              <a:ext uri="{FF2B5EF4-FFF2-40B4-BE49-F238E27FC236}">
                <a16:creationId xmlns:a16="http://schemas.microsoft.com/office/drawing/2014/main" id="{6360F23F-93E4-C79D-60D2-40FBDDD6BC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911245D-A31F-E31F-9FC1-C9AFF34C5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b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nb-NO" sz="2400" dirty="0">
                <a:highlight>
                  <a:srgbClr val="C0C0C0"/>
                </a:highlight>
              </a:rPr>
              <a:t>Kilde: </a:t>
            </a:r>
            <a:r>
              <a:rPr lang="nb-NO" sz="2400" dirty="0" err="1">
                <a:highlight>
                  <a:srgbClr val="C0C0C0"/>
                </a:highlight>
              </a:rPr>
              <a:t>ChatGPT</a:t>
            </a:r>
            <a:br>
              <a:rPr lang="nb-NO" sz="2400" dirty="0"/>
            </a:br>
            <a:endParaRPr lang="en-US" sz="2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476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E7DA4-9544-ADA4-5B6E-944FE40B3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8A38FB-E55C-D575-987D-37A94BDBB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Kva har vi?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CC76AE0-1657-1680-6902-F7607EAED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Tre tilfelle av MRSA på same avdeling med 6 </a:t>
            </a:r>
            <a:r>
              <a:rPr lang="nb-NO" dirty="0" err="1"/>
              <a:t>mnd</a:t>
            </a:r>
            <a:r>
              <a:rPr lang="nb-NO" dirty="0"/>
              <a:t> mellomrom</a:t>
            </a:r>
          </a:p>
          <a:p>
            <a:r>
              <a:rPr lang="nb-NO" dirty="0"/>
              <a:t>Kva </a:t>
            </a:r>
            <a:r>
              <a:rPr lang="nb-NO" dirty="0" err="1"/>
              <a:t>gjer</a:t>
            </a:r>
            <a:r>
              <a:rPr lang="nb-NO" dirty="0"/>
              <a:t> vi?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18046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19F3210-8B5F-FEA9-8702-801AF521C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Kva skal vi snakke om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A8BBFA-692B-0EF2-99B3-57EBDB12A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Kva er det som går </a:t>
            </a:r>
            <a:r>
              <a:rPr lang="nb-NO" dirty="0" err="1"/>
              <a:t>no</a:t>
            </a:r>
            <a:r>
              <a:rPr lang="nb-NO" dirty="0"/>
              <a:t>?</a:t>
            </a:r>
          </a:p>
          <a:p>
            <a:r>
              <a:rPr lang="nb-NO" dirty="0"/>
              <a:t>MRSA</a:t>
            </a:r>
          </a:p>
          <a:p>
            <a:r>
              <a:rPr lang="nb-NO" dirty="0"/>
              <a:t>Statistikk og resistens</a:t>
            </a:r>
          </a:p>
          <a:p>
            <a:r>
              <a:rPr lang="nb-NO" dirty="0"/>
              <a:t>Kort om vaksinasjon/infeksjon av eldre – Kva vaksiner er lure å </a:t>
            </a:r>
            <a:r>
              <a:rPr lang="nb-NO" dirty="0" err="1"/>
              <a:t>tenkje</a:t>
            </a:r>
            <a:r>
              <a:rPr lang="nb-NO" dirty="0"/>
              <a:t> på?</a:t>
            </a:r>
          </a:p>
        </p:txBody>
      </p:sp>
    </p:spTree>
    <p:extLst>
      <p:ext uri="{BB962C8B-B14F-4D97-AF65-F5344CB8AC3E}">
        <p14:creationId xmlns:p14="http://schemas.microsoft.com/office/powerpoint/2010/main" val="3286747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5639-19DF-E61C-404D-EC48A2365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0F7409B-4B4E-0FB3-9201-BD1F92646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Kva </a:t>
            </a:r>
            <a:r>
              <a:rPr lang="nb-NO" dirty="0" err="1"/>
              <a:t>gjer</a:t>
            </a:r>
            <a:r>
              <a:rPr lang="nb-NO" dirty="0"/>
              <a:t> vi?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B22CCB5-C707-935F-0E44-AD27BD466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Vi testa breitt</a:t>
            </a:r>
          </a:p>
          <a:p>
            <a:pPr lvl="1"/>
            <a:r>
              <a:rPr lang="nb-NO" dirty="0"/>
              <a:t>Veldig </a:t>
            </a:r>
            <a:r>
              <a:rPr lang="nb-NO" dirty="0" err="1"/>
              <a:t>krevjande</a:t>
            </a:r>
            <a:r>
              <a:rPr lang="nb-NO" dirty="0"/>
              <a:t> å teste alle som har </a:t>
            </a:r>
            <a:r>
              <a:rPr lang="nb-NO" dirty="0" err="1"/>
              <a:t>vore</a:t>
            </a:r>
            <a:r>
              <a:rPr lang="nb-NO" dirty="0"/>
              <a:t> </a:t>
            </a:r>
            <a:r>
              <a:rPr lang="nb-NO" dirty="0" err="1"/>
              <a:t>innlagd</a:t>
            </a:r>
            <a:r>
              <a:rPr lang="nb-NO" dirty="0"/>
              <a:t> </a:t>
            </a:r>
            <a:r>
              <a:rPr lang="nb-NO" dirty="0" err="1"/>
              <a:t>dei</a:t>
            </a:r>
            <a:r>
              <a:rPr lang="nb-NO" dirty="0"/>
              <a:t> siste seks mnd.</a:t>
            </a:r>
          </a:p>
          <a:p>
            <a:pPr lvl="1"/>
            <a:r>
              <a:rPr lang="nb-NO" dirty="0"/>
              <a:t>Tester </a:t>
            </a:r>
            <a:r>
              <a:rPr lang="nb-NO" dirty="0" err="1"/>
              <a:t>dei</a:t>
            </a:r>
            <a:r>
              <a:rPr lang="nb-NO" dirty="0"/>
              <a:t> </a:t>
            </a:r>
            <a:r>
              <a:rPr lang="nb-NO" dirty="0" err="1"/>
              <a:t>innlagde</a:t>
            </a:r>
            <a:r>
              <a:rPr lang="nb-NO" dirty="0"/>
              <a:t> pasientene</a:t>
            </a:r>
          </a:p>
          <a:p>
            <a:pPr lvl="1"/>
            <a:r>
              <a:rPr lang="nb-NO" dirty="0"/>
              <a:t>Regelmessig screening</a:t>
            </a:r>
          </a:p>
          <a:p>
            <a:pPr lvl="1"/>
            <a:r>
              <a:rPr lang="nb-NO" dirty="0"/>
              <a:t>Tester aktuelle tilsette</a:t>
            </a:r>
          </a:p>
          <a:p>
            <a:pPr lvl="1"/>
            <a:r>
              <a:rPr lang="nb-NO" dirty="0"/>
              <a:t>Alle er heldigvis negativ.</a:t>
            </a:r>
          </a:p>
          <a:p>
            <a:pPr lvl="1"/>
            <a:endParaRPr lang="nb-NO" dirty="0"/>
          </a:p>
          <a:p>
            <a:r>
              <a:rPr lang="nb-NO" dirty="0"/>
              <a:t>Kva </a:t>
            </a:r>
            <a:r>
              <a:rPr lang="nb-NO" dirty="0" err="1"/>
              <a:t>no</a:t>
            </a:r>
            <a:r>
              <a:rPr lang="nb-NO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14964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51363-2A01-AE88-3C37-D17C5CE95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E2A110-818E-FCC8-4265-F2A6B9EA8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Kva </a:t>
            </a:r>
            <a:r>
              <a:rPr lang="nb-NO" dirty="0" err="1"/>
              <a:t>no</a:t>
            </a:r>
            <a:r>
              <a:rPr lang="nb-NO" dirty="0"/>
              <a:t>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0FF8DCA-2695-AC8D-0D88-4E358DE5B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Ingen tilfelle mellom mars og september. </a:t>
            </a:r>
          </a:p>
          <a:p>
            <a:r>
              <a:rPr lang="nb-NO" dirty="0"/>
              <a:t>Ingen tilsette</a:t>
            </a:r>
          </a:p>
          <a:p>
            <a:r>
              <a:rPr lang="nb-NO" dirty="0"/>
              <a:t>Kan det </a:t>
            </a:r>
            <a:r>
              <a:rPr lang="nb-NO" dirty="0" err="1"/>
              <a:t>vere</a:t>
            </a:r>
            <a:r>
              <a:rPr lang="nb-NO" dirty="0"/>
              <a:t> </a:t>
            </a:r>
            <a:r>
              <a:rPr lang="nb-NO" dirty="0" err="1"/>
              <a:t>noko</a:t>
            </a:r>
            <a:r>
              <a:rPr lang="nb-NO" dirty="0"/>
              <a:t> i miljøet?</a:t>
            </a:r>
          </a:p>
        </p:txBody>
      </p:sp>
    </p:spTree>
    <p:extLst>
      <p:ext uri="{BB962C8B-B14F-4D97-AF65-F5344CB8AC3E}">
        <p14:creationId xmlns:p14="http://schemas.microsoft.com/office/powerpoint/2010/main" val="2783454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76EC9-B51F-F22E-566B-ED060B889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0A78EE-D5E6-A979-5826-6BF2EDAFB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494414"/>
            <a:ext cx="10534650" cy="8174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Kor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lenge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lever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gule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stafylokokker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miljøet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54437FBF-E9DC-2190-3FEE-0021892CFA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1266" y="2354239"/>
            <a:ext cx="7889467" cy="394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52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57A8E-9ABC-F814-1183-EEE12CF0E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1B1F066-BF37-450D-822B-5945FEF3E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Kva </a:t>
            </a:r>
            <a:r>
              <a:rPr lang="nb-NO" dirty="0" err="1"/>
              <a:t>no</a:t>
            </a:r>
            <a:r>
              <a:rPr lang="nb-NO" dirty="0"/>
              <a:t>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1DBCE23-1118-A509-2F6D-2915320BC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/>
              <a:t>Mistenkjer</a:t>
            </a:r>
            <a:r>
              <a:rPr lang="nb-NO" dirty="0"/>
              <a:t> at mikroben lever i miljøet</a:t>
            </a:r>
          </a:p>
          <a:p>
            <a:pPr lvl="1"/>
            <a:r>
              <a:rPr lang="nb-NO" dirty="0" err="1"/>
              <a:t>Vanskeleg</a:t>
            </a:r>
            <a:r>
              <a:rPr lang="nb-NO" dirty="0"/>
              <a:t> å identifisere kjelde</a:t>
            </a:r>
          </a:p>
          <a:p>
            <a:r>
              <a:rPr lang="nb-NO" b="1" dirty="0"/>
              <a:t>Gjennomgang av rutiner -&gt; bryte </a:t>
            </a:r>
            <a:r>
              <a:rPr lang="nb-NO" b="1" dirty="0" err="1"/>
              <a:t>smittekjeda</a:t>
            </a:r>
            <a:endParaRPr lang="nb-NO" b="1" dirty="0"/>
          </a:p>
          <a:p>
            <a:pPr lvl="1"/>
            <a:r>
              <a:rPr lang="nb-NO" b="1" dirty="0"/>
              <a:t>Basale rutiner</a:t>
            </a:r>
          </a:p>
          <a:p>
            <a:pPr lvl="1"/>
            <a:r>
              <a:rPr lang="nb-NO" dirty="0"/>
              <a:t>Ureine </a:t>
            </a:r>
            <a:r>
              <a:rPr lang="nb-NO" dirty="0" err="1"/>
              <a:t>ultralydprober</a:t>
            </a:r>
            <a:endParaRPr lang="nb-NO" dirty="0"/>
          </a:p>
          <a:p>
            <a:r>
              <a:rPr lang="nb-NO" dirty="0"/>
              <a:t>Kan miljøprøver ha ei verdi?</a:t>
            </a:r>
          </a:p>
          <a:p>
            <a:pPr lvl="1"/>
            <a:r>
              <a:rPr lang="nb-NO" dirty="0"/>
              <a:t>Utfordring: Ingen standardiserte metoder</a:t>
            </a:r>
          </a:p>
          <a:p>
            <a:pPr lvl="1"/>
            <a:endParaRPr lang="nb-NO" dirty="0"/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67820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4B90C9-C874-84F4-7114-0D175432A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Kort om </a:t>
            </a:r>
            <a:r>
              <a:rPr lang="nb-NO" dirty="0" err="1"/>
              <a:t>infeksjonar</a:t>
            </a:r>
            <a:r>
              <a:rPr lang="nb-NO" dirty="0"/>
              <a:t> hos eldre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A1C117D-E1DE-A2B5-A949-992D0C8D40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7016" y="1825625"/>
            <a:ext cx="3237967" cy="4351338"/>
          </a:xfr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2A99FDAB-42DB-E7FD-8C8F-D05E8FAC50B9}"/>
              </a:ext>
            </a:extLst>
          </p:cNvPr>
          <p:cNvSpPr txBox="1"/>
          <p:nvPr/>
        </p:nvSpPr>
        <p:spPr>
          <a:xfrm>
            <a:off x="7779289" y="5530632"/>
            <a:ext cx="2700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Laga av:</a:t>
            </a:r>
          </a:p>
          <a:p>
            <a:r>
              <a:rPr lang="nb-NO" dirty="0"/>
              <a:t> </a:t>
            </a:r>
            <a:r>
              <a:rPr lang="nb-NO" dirty="0">
                <a:hlinkClick r:id="rId3"/>
              </a:rPr>
              <a:t>@henrik_tegner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06256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7F1A234-45D1-CD86-AC92-2C9127579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Infeksjonar</a:t>
            </a:r>
            <a:r>
              <a:rPr lang="nb-NO" dirty="0"/>
              <a:t> hos eldre &gt;65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EF3CF9D-E7BA-0EA5-B981-3006C882D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 err="1"/>
              <a:t>Infeksjonssjukdommar</a:t>
            </a:r>
            <a:r>
              <a:rPr lang="nb-NO" dirty="0"/>
              <a:t> hos eldre får ofte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meir</a:t>
            </a:r>
            <a:r>
              <a:rPr lang="nb-NO" dirty="0"/>
              <a:t> </a:t>
            </a:r>
            <a:r>
              <a:rPr lang="nb-NO" dirty="0" err="1"/>
              <a:t>alvorleg</a:t>
            </a:r>
            <a:r>
              <a:rPr lang="nb-NO" dirty="0"/>
              <a:t> forløp med risiko for varig redusert funksjonsnivå eller død</a:t>
            </a:r>
          </a:p>
          <a:p>
            <a:pPr lvl="1"/>
            <a:r>
              <a:rPr lang="nb-NO" dirty="0"/>
              <a:t> Immunforsvaret vert svekka</a:t>
            </a:r>
          </a:p>
          <a:p>
            <a:pPr lvl="1"/>
            <a:r>
              <a:rPr lang="nb-NO" dirty="0"/>
              <a:t> Kroppen tåler mindre stress</a:t>
            </a:r>
          </a:p>
          <a:p>
            <a:pPr lvl="1"/>
            <a:r>
              <a:rPr lang="nb-NO" dirty="0"/>
              <a:t> Symptom er ofte diffuse</a:t>
            </a:r>
          </a:p>
          <a:p>
            <a:pPr lvl="1"/>
            <a:r>
              <a:rPr lang="nb-NO" dirty="0"/>
              <a:t> Kroniske </a:t>
            </a:r>
            <a:r>
              <a:rPr lang="nb-NO" dirty="0" err="1"/>
              <a:t>sjukdommar</a:t>
            </a:r>
            <a:r>
              <a:rPr lang="nb-NO" dirty="0"/>
              <a:t> og medisinbruk spiller inn</a:t>
            </a:r>
          </a:p>
          <a:p>
            <a:pPr lvl="1"/>
            <a:r>
              <a:rPr lang="nb-NO" dirty="0"/>
              <a:t> </a:t>
            </a:r>
            <a:r>
              <a:rPr lang="nb-NO" dirty="0" err="1"/>
              <a:t>Auka</a:t>
            </a:r>
            <a:r>
              <a:rPr lang="nb-NO" dirty="0"/>
              <a:t> risiko for resistente </a:t>
            </a:r>
            <a:r>
              <a:rPr lang="nb-NO" dirty="0" err="1"/>
              <a:t>bakteriar</a:t>
            </a:r>
            <a:endParaRPr lang="nb-NO" dirty="0"/>
          </a:p>
          <a:p>
            <a:pPr lvl="1"/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1618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F3E2C-D94E-036C-9200-C6F60C77F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DC5CAF-810C-BE63-1A03-8A59698B9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NORM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97F38095-0A31-EC3E-B831-817F808F5F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906486"/>
            <a:ext cx="5823703" cy="3951514"/>
          </a:xfr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F2A9F717-2D10-70E7-4046-0521BDFCD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714" y="0"/>
            <a:ext cx="6640286" cy="4140097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D2FCADF0-EC55-7DBA-D3CB-ED314364927C}"/>
              </a:ext>
            </a:extLst>
          </p:cNvPr>
          <p:cNvSpPr txBox="1"/>
          <p:nvPr/>
        </p:nvSpPr>
        <p:spPr>
          <a:xfrm>
            <a:off x="6565392" y="4224528"/>
            <a:ext cx="3593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Kilde: NORM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22535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F9642-461B-A8E2-E97B-98256883F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21C38B-B44F-C22C-5D95-F1B9E29CE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Antibiotikabruk</a:t>
            </a:r>
            <a:r>
              <a:rPr lang="nb-NO" dirty="0"/>
              <a:t> i sjukeheim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64D43600-F235-A8F6-3D25-83561D8E9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71" y="1260691"/>
            <a:ext cx="8925869" cy="548120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CBAE6678-F710-F387-7751-3036C767EEDE}"/>
              </a:ext>
            </a:extLst>
          </p:cNvPr>
          <p:cNvSpPr txBox="1"/>
          <p:nvPr/>
        </p:nvSpPr>
        <p:spPr>
          <a:xfrm>
            <a:off x="9765792" y="5623560"/>
            <a:ext cx="2148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Kilde: Helsedirektoratet</a:t>
            </a:r>
          </a:p>
        </p:txBody>
      </p:sp>
    </p:spTree>
    <p:extLst>
      <p:ext uri="{BB962C8B-B14F-4D97-AF65-F5344CB8AC3E}">
        <p14:creationId xmlns:p14="http://schemas.microsoft.com/office/powerpoint/2010/main" val="2509129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AC7DEB-3A52-90B1-5319-9565E7871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Vaksiner hos eldre &gt;65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5BBA7C4-089E-0934-99D1-DD91A6C81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b-NO" b="1" dirty="0" err="1"/>
              <a:t>Pneumokokkvaksine</a:t>
            </a:r>
            <a:r>
              <a:rPr lang="nb-NO" dirty="0"/>
              <a:t> hvis det ikke er gitt i løpet av de siste 6 årene. </a:t>
            </a:r>
          </a:p>
          <a:p>
            <a:pPr lvl="1"/>
            <a:r>
              <a:rPr lang="nb-NO" dirty="0"/>
              <a:t>Influensavaksine kvart år før influensasesongen.</a:t>
            </a:r>
          </a:p>
          <a:p>
            <a:pPr lvl="1"/>
            <a:r>
              <a:rPr lang="nb-NO" dirty="0"/>
              <a:t>Difteri, stivkrampe, kikhoste og polio</a:t>
            </a:r>
          </a:p>
          <a:p>
            <a:pPr lvl="2"/>
            <a:r>
              <a:rPr lang="nb-NO" dirty="0"/>
              <a:t>Kvart tiende år</a:t>
            </a:r>
          </a:p>
          <a:p>
            <a:pPr lvl="2"/>
            <a:r>
              <a:rPr lang="nb-NO" dirty="0"/>
              <a:t>Kikhoste hos eldre kan </a:t>
            </a:r>
            <a:r>
              <a:rPr lang="nb-NO" dirty="0" err="1"/>
              <a:t>vere</a:t>
            </a:r>
            <a:r>
              <a:rPr lang="nb-NO" dirty="0"/>
              <a:t> </a:t>
            </a:r>
            <a:r>
              <a:rPr lang="nb-NO" dirty="0" err="1"/>
              <a:t>alvorleg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5930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AAED5E-3294-D60A-0DA2-05A7E457A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Covidvaksine</a:t>
            </a:r>
            <a:r>
              <a:rPr lang="nb-NO" dirty="0"/>
              <a:t> hos eldre &gt;75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C5882F1-300E-EBE8-8308-7328FE1C6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FHI </a:t>
            </a:r>
            <a:r>
              <a:rPr lang="nb-NO" dirty="0" err="1"/>
              <a:t>anbefalar</a:t>
            </a:r>
            <a:r>
              <a:rPr lang="nb-NO" dirty="0"/>
              <a:t> oppfriskningsdose før høst-vintersesongen 25/26 til:</a:t>
            </a:r>
          </a:p>
          <a:p>
            <a:pPr lvl="1"/>
            <a:r>
              <a:rPr lang="nb-NO" dirty="0" err="1"/>
              <a:t>Personar</a:t>
            </a:r>
            <a:r>
              <a:rPr lang="nb-NO" dirty="0"/>
              <a:t> i </a:t>
            </a:r>
            <a:r>
              <a:rPr lang="nb-NO" dirty="0" err="1"/>
              <a:t>omsorgsboligar</a:t>
            </a:r>
            <a:r>
              <a:rPr lang="nb-NO" dirty="0"/>
              <a:t> og sjukeheim</a:t>
            </a:r>
          </a:p>
          <a:p>
            <a:pPr lvl="1"/>
            <a:r>
              <a:rPr lang="nb-NO" dirty="0"/>
              <a:t>Aldersgruppa 75 år og eldre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41176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05B36ED-0363-D392-CD17-3F20ECFBF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5074024"/>
            <a:ext cx="10109199" cy="5980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https://www.helse-forde.no/avdelinger/medisinsk-klinikk/mikrobiologisk-avdeling/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5AE0-8789-FAD6-A987-32E65C185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2000" cy="4390253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CEB074AE-C224-C3AD-A628-231AD3B08E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1983" y="496960"/>
            <a:ext cx="8754976" cy="339255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667AA61-5C27-F30F-D229-06CBE5709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1" y="4811517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4767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8521D262-F88C-AFAD-3A6B-8E382D0649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6656" y="643466"/>
            <a:ext cx="3718687" cy="5571067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1ECD2F29-1972-A464-B331-3A698FC17E00}"/>
              </a:ext>
            </a:extLst>
          </p:cNvPr>
          <p:cNvSpPr txBox="1"/>
          <p:nvPr/>
        </p:nvSpPr>
        <p:spPr>
          <a:xfrm>
            <a:off x="8055864" y="5504688"/>
            <a:ext cx="3255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Kilde: </a:t>
            </a:r>
            <a:r>
              <a:rPr lang="nb-NO" dirty="0" err="1"/>
              <a:t>ChatGPT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836883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34BBCE-E153-AD7C-A072-782B5739F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8EC818E8-6884-25A9-0B9B-8F545322303E}"/>
              </a:ext>
            </a:extLst>
          </p:cNvPr>
          <p:cNvSpPr txBox="1"/>
          <p:nvPr/>
        </p:nvSpPr>
        <p:spPr>
          <a:xfrm>
            <a:off x="600320" y="2843670"/>
            <a:ext cx="10753479" cy="258532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5400" dirty="0"/>
              <a:t>Vaksinen gir 75% beskyttelse mot </a:t>
            </a:r>
            <a:r>
              <a:rPr lang="nb-NO" sz="5400" dirty="0" err="1"/>
              <a:t>invasiv</a:t>
            </a:r>
            <a:r>
              <a:rPr lang="nb-NO" sz="5400" dirty="0"/>
              <a:t> sykdom, men bare 40% mot ikke-</a:t>
            </a:r>
            <a:r>
              <a:rPr lang="nb-NO" sz="5400" dirty="0" err="1"/>
              <a:t>invasiv</a:t>
            </a:r>
            <a:endParaRPr lang="nb-NO" sz="5400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3E9D5AA4-DA05-09BF-42B7-3865696B4366}"/>
              </a:ext>
            </a:extLst>
          </p:cNvPr>
          <p:cNvSpPr txBox="1"/>
          <p:nvPr/>
        </p:nvSpPr>
        <p:spPr>
          <a:xfrm>
            <a:off x="600321" y="1690688"/>
            <a:ext cx="10753479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sz="5400" dirty="0"/>
              <a:t>HUSK PNEUMOKOKKVAKSINE</a:t>
            </a:r>
          </a:p>
        </p:txBody>
      </p:sp>
    </p:spTree>
    <p:extLst>
      <p:ext uri="{BB962C8B-B14F-4D97-AF65-F5344CB8AC3E}">
        <p14:creationId xmlns:p14="http://schemas.microsoft.com/office/powerpoint/2010/main" val="312634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15DB513-FD88-A847-D371-A8396CA9F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Andre aktuelle vaksiner hos eldre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2726549-C42D-EB3A-02DA-3560C3140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Vaksine mot herpes </a:t>
            </a:r>
            <a:r>
              <a:rPr lang="nb-NO" dirty="0" err="1"/>
              <a:t>zoster</a:t>
            </a:r>
            <a:r>
              <a:rPr lang="nb-NO" dirty="0"/>
              <a:t> kan være aktuelt. </a:t>
            </a:r>
            <a:r>
              <a:rPr lang="nb-NO" dirty="0" err="1"/>
              <a:t>Førekomst</a:t>
            </a:r>
            <a:r>
              <a:rPr lang="nb-NO" dirty="0"/>
              <a:t> av herpes </a:t>
            </a:r>
            <a:r>
              <a:rPr lang="nb-NO" dirty="0" err="1"/>
              <a:t>zoster</a:t>
            </a:r>
            <a:r>
              <a:rPr lang="nb-NO" dirty="0"/>
              <a:t> </a:t>
            </a:r>
            <a:r>
              <a:rPr lang="nb-NO" dirty="0" err="1"/>
              <a:t>aukar</a:t>
            </a:r>
            <a:r>
              <a:rPr lang="nb-NO" dirty="0"/>
              <a:t> ved høg alder. </a:t>
            </a:r>
          </a:p>
          <a:p>
            <a:r>
              <a:rPr lang="nb-NO" dirty="0"/>
              <a:t>Vaksine mot RS-virus kan være aktuelt.</a:t>
            </a:r>
          </a:p>
          <a:p>
            <a:pPr lvl="1"/>
            <a:r>
              <a:rPr lang="nb-NO" dirty="0"/>
              <a:t>80% effekt</a:t>
            </a:r>
          </a:p>
          <a:p>
            <a:pPr lvl="1"/>
            <a:r>
              <a:rPr lang="nb-NO" dirty="0"/>
              <a:t>Effekt i minst 2 </a:t>
            </a:r>
            <a:r>
              <a:rPr lang="nb-NO" dirty="0" err="1"/>
              <a:t>sesongar</a:t>
            </a:r>
            <a:endParaRPr lang="nb-NO" dirty="0"/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A6F80B2-0167-4D76-9A97-8D3F6F02B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288" y="3207253"/>
            <a:ext cx="6618065" cy="273537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10802514-4F2B-1436-CC66-A90A6F6679DF}"/>
              </a:ext>
            </a:extLst>
          </p:cNvPr>
          <p:cNvSpPr txBox="1"/>
          <p:nvPr/>
        </p:nvSpPr>
        <p:spPr>
          <a:xfrm>
            <a:off x="3154680" y="5276088"/>
            <a:ext cx="2075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Kilde: MSIS</a:t>
            </a:r>
          </a:p>
        </p:txBody>
      </p:sp>
    </p:spTree>
    <p:extLst>
      <p:ext uri="{BB962C8B-B14F-4D97-AF65-F5344CB8AC3E}">
        <p14:creationId xmlns:p14="http://schemas.microsoft.com/office/powerpoint/2010/main" val="36769660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1B2A0BB-45B8-47B3-D7AF-A7F489D8F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6600"/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C12FB42C-07DA-D0FE-A2BA-71877CDF3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" y="2726093"/>
            <a:ext cx="5614416" cy="343883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FEADC294-3C66-A112-1846-5AE936F5F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96" y="3011330"/>
            <a:ext cx="5614416" cy="2868355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FD3C21A7-A69C-2B9F-56F2-C8B1E19F6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2"/>
            <a:ext cx="12192000" cy="685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295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7C003E8-4EBF-450D-852A-42ED3E18A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Oppsummering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4D797F8-3F4D-FA99-3C11-022F64FDA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Oppdaterte vaksiner hos eldre for å forebygge alvorlige infeksjoner</a:t>
            </a:r>
          </a:p>
          <a:p>
            <a:r>
              <a:rPr lang="nb-NO" dirty="0"/>
              <a:t>MRSA – avansert diagnostikk kan være nyttig ved utbrudd</a:t>
            </a:r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r>
              <a:rPr lang="nb-NO" b="1" dirty="0"/>
              <a:t>	Basale rutiner: den gamle oppskriften som fortsatt virker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43303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5BF234-3103-6035-71BF-19911EB1D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2E5A214-8B70-7F19-5B27-EF4942A12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15" y="0"/>
            <a:ext cx="6360113" cy="6858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F06EE9A4-FB9D-D1AC-BAC0-127EC3549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257" y="76200"/>
            <a:ext cx="59987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1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DF15E-0F35-53DE-1C7E-6ACAB2DCC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DE6C7FD-4BF9-9FCE-6760-A7E9BD1D7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«En sjeldenhet kommer aldri alene»</a:t>
            </a:r>
            <a:br>
              <a:rPr lang="nb-NO" dirty="0"/>
            </a:br>
            <a:r>
              <a:rPr lang="nb-NO" sz="2000" dirty="0"/>
              <a:t>Kva nytte har </a:t>
            </a:r>
            <a:r>
              <a:rPr lang="nb-NO" sz="2000" dirty="0" err="1"/>
              <a:t>ein</a:t>
            </a:r>
            <a:r>
              <a:rPr lang="nb-NO" sz="2000" dirty="0"/>
              <a:t> av laboratoriet i detektivarbeidet?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D9B10F0-9F49-F886-0D6B-FF9CF6904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FCA1EA9-DB69-0DB3-1AF3-C34048896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379" y="1825625"/>
            <a:ext cx="2900892" cy="4351338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0AB5337F-F918-640B-4065-B566A5301522}"/>
              </a:ext>
            </a:extLst>
          </p:cNvPr>
          <p:cNvSpPr txBox="1"/>
          <p:nvPr/>
        </p:nvSpPr>
        <p:spPr>
          <a:xfrm>
            <a:off x="6623271" y="5807631"/>
            <a:ext cx="3035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Kilde: </a:t>
            </a:r>
            <a:r>
              <a:rPr lang="nb-NO" dirty="0" err="1"/>
              <a:t>ChatGPT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65105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7BC77-84FB-DC27-4ADE-87D2B698C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2B82CB4-DC30-7CF2-6173-0118C2AC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381000"/>
            <a:ext cx="3419856" cy="2003057"/>
          </a:xfrm>
        </p:spPr>
        <p:txBody>
          <a:bodyPr anchor="ctr">
            <a:normAutofit/>
          </a:bodyPr>
          <a:lstStyle/>
          <a:p>
            <a:r>
              <a:rPr lang="nb-NO" sz="4800" dirty="0"/>
              <a:t>Litt om MRSA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7487B0F-6B13-C25D-76AE-690F9F96B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381000"/>
            <a:ext cx="6894576" cy="200305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nb-NO" sz="2200"/>
          </a:p>
          <a:p>
            <a:pPr marL="0" indent="0">
              <a:buNone/>
            </a:pPr>
            <a:endParaRPr lang="nb-NO" sz="2200"/>
          </a:p>
          <a:p>
            <a:pPr marL="0" indent="0">
              <a:buNone/>
            </a:pPr>
            <a:endParaRPr lang="nb-NO" sz="220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9363B2F-3F44-4A48-892D-4890B29F0F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66"/>
          <a:stretch>
            <a:fillRect/>
          </a:stretch>
        </p:blipFill>
        <p:spPr>
          <a:xfrm>
            <a:off x="8" y="2668687"/>
            <a:ext cx="6095992" cy="4189309"/>
          </a:xfrm>
          <a:custGeom>
            <a:avLst/>
            <a:gdLst/>
            <a:ahLst/>
            <a:cxnLst/>
            <a:rect l="l" t="t" r="r" b="b"/>
            <a:pathLst>
              <a:path w="6005375" h="4189309">
                <a:moveTo>
                  <a:pt x="5422311" y="873"/>
                </a:moveTo>
                <a:cubicBezTo>
                  <a:pt x="5467738" y="-1249"/>
                  <a:pt x="5513346" y="499"/>
                  <a:pt x="5558643" y="6137"/>
                </a:cubicBezTo>
                <a:cubicBezTo>
                  <a:pt x="5633356" y="13367"/>
                  <a:pt x="5708323" y="18441"/>
                  <a:pt x="5783036" y="26052"/>
                </a:cubicBezTo>
                <a:cubicBezTo>
                  <a:pt x="5816269" y="29477"/>
                  <a:pt x="5849884" y="16792"/>
                  <a:pt x="5882612" y="28462"/>
                </a:cubicBezTo>
                <a:cubicBezTo>
                  <a:pt x="5909726" y="38166"/>
                  <a:pt x="5937089" y="43856"/>
                  <a:pt x="5964555" y="46416"/>
                </a:cubicBezTo>
                <a:lnTo>
                  <a:pt x="5997178" y="46088"/>
                </a:lnTo>
                <a:lnTo>
                  <a:pt x="5995170" y="275470"/>
                </a:lnTo>
                <a:cubicBezTo>
                  <a:pt x="5993432" y="411056"/>
                  <a:pt x="5993035" y="546624"/>
                  <a:pt x="5999656" y="682159"/>
                </a:cubicBezTo>
                <a:cubicBezTo>
                  <a:pt x="6009854" y="891918"/>
                  <a:pt x="6003364" y="1101545"/>
                  <a:pt x="5999656" y="1311172"/>
                </a:cubicBezTo>
                <a:cubicBezTo>
                  <a:pt x="5992506" y="1713210"/>
                  <a:pt x="6003364" y="2114718"/>
                  <a:pt x="5998730" y="2516227"/>
                </a:cubicBezTo>
                <a:cubicBezTo>
                  <a:pt x="5996744" y="2694204"/>
                  <a:pt x="5998994" y="2871916"/>
                  <a:pt x="6003364" y="3049893"/>
                </a:cubicBezTo>
                <a:cubicBezTo>
                  <a:pt x="6009720" y="3304015"/>
                  <a:pt x="5999922" y="3558268"/>
                  <a:pt x="5989196" y="3812257"/>
                </a:cubicBezTo>
                <a:cubicBezTo>
                  <a:pt x="5985594" y="3882097"/>
                  <a:pt x="5984646" y="3952020"/>
                  <a:pt x="5986348" y="4021878"/>
                </a:cubicBezTo>
                <a:lnTo>
                  <a:pt x="5996786" y="4189309"/>
                </a:lnTo>
                <a:lnTo>
                  <a:pt x="0" y="4189309"/>
                </a:lnTo>
                <a:lnTo>
                  <a:pt x="0" y="27247"/>
                </a:lnTo>
                <a:lnTo>
                  <a:pt x="495" y="27408"/>
                </a:lnTo>
                <a:cubicBezTo>
                  <a:pt x="5176" y="27551"/>
                  <a:pt x="10686" y="26465"/>
                  <a:pt x="17314" y="23896"/>
                </a:cubicBezTo>
                <a:cubicBezTo>
                  <a:pt x="33823" y="19050"/>
                  <a:pt x="50862" y="16234"/>
                  <a:pt x="68053" y="15524"/>
                </a:cubicBezTo>
                <a:cubicBezTo>
                  <a:pt x="200481" y="-1093"/>
                  <a:pt x="333037" y="3346"/>
                  <a:pt x="466100" y="8801"/>
                </a:cubicBezTo>
                <a:cubicBezTo>
                  <a:pt x="697850" y="18187"/>
                  <a:pt x="929854" y="29096"/>
                  <a:pt x="1161985" y="25798"/>
                </a:cubicBezTo>
                <a:cubicBezTo>
                  <a:pt x="1397540" y="22373"/>
                  <a:pt x="1632588" y="29604"/>
                  <a:pt x="1867890" y="39117"/>
                </a:cubicBezTo>
                <a:cubicBezTo>
                  <a:pt x="1971017" y="43050"/>
                  <a:pt x="2074779" y="46982"/>
                  <a:pt x="2176256" y="17680"/>
                </a:cubicBezTo>
                <a:cubicBezTo>
                  <a:pt x="2199190" y="12314"/>
                  <a:pt x="2223101" y="12834"/>
                  <a:pt x="2245769" y="19202"/>
                </a:cubicBezTo>
                <a:cubicBezTo>
                  <a:pt x="2359678" y="45713"/>
                  <a:pt x="2474221" y="53578"/>
                  <a:pt x="2589398" y="27447"/>
                </a:cubicBezTo>
                <a:cubicBezTo>
                  <a:pt x="2721802" y="-1220"/>
                  <a:pt x="2858087" y="-7347"/>
                  <a:pt x="2992519" y="9308"/>
                </a:cubicBezTo>
                <a:cubicBezTo>
                  <a:pt x="3115435" y="23008"/>
                  <a:pt x="3238984" y="37849"/>
                  <a:pt x="3362153" y="26813"/>
                </a:cubicBezTo>
                <a:cubicBezTo>
                  <a:pt x="3556737" y="9308"/>
                  <a:pt x="3751067" y="24530"/>
                  <a:pt x="3945651" y="29223"/>
                </a:cubicBezTo>
                <a:cubicBezTo>
                  <a:pt x="4010343" y="30745"/>
                  <a:pt x="4075416" y="44064"/>
                  <a:pt x="4139727" y="32141"/>
                </a:cubicBezTo>
                <a:cubicBezTo>
                  <a:pt x="4241079" y="13367"/>
                  <a:pt x="4341288" y="20597"/>
                  <a:pt x="4442766" y="31126"/>
                </a:cubicBezTo>
                <a:cubicBezTo>
                  <a:pt x="4637096" y="51422"/>
                  <a:pt x="4831299" y="61189"/>
                  <a:pt x="5024742" y="23134"/>
                </a:cubicBezTo>
                <a:cubicBezTo>
                  <a:pt x="5084742" y="11211"/>
                  <a:pt x="5144359" y="4361"/>
                  <a:pt x="5205373" y="20344"/>
                </a:cubicBezTo>
                <a:cubicBezTo>
                  <a:pt x="5232315" y="26496"/>
                  <a:pt x="5260361" y="25976"/>
                  <a:pt x="5287062" y="18822"/>
                </a:cubicBezTo>
                <a:cubicBezTo>
                  <a:pt x="5331637" y="8985"/>
                  <a:pt x="5376883" y="2995"/>
                  <a:pt x="5422311" y="873"/>
                </a:cubicBezTo>
                <a:close/>
              </a:path>
            </a:pathLst>
          </a:cu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1A365663-C5FB-6C36-9077-1D7DA1FA71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3" b="655"/>
          <a:stretch>
            <a:fillRect/>
          </a:stretch>
        </p:blipFill>
        <p:spPr>
          <a:xfrm>
            <a:off x="5574741" y="0"/>
            <a:ext cx="6574591" cy="4473944"/>
          </a:xfrm>
          <a:custGeom>
            <a:avLst/>
            <a:gdLst/>
            <a:ahLst/>
            <a:cxnLst/>
            <a:rect l="l" t="t" r="r" b="b"/>
            <a:pathLst>
              <a:path w="6006950" h="4200116">
                <a:moveTo>
                  <a:pt x="1035902" y="878"/>
                </a:moveTo>
                <a:cubicBezTo>
                  <a:pt x="1135908" y="5076"/>
                  <a:pt x="1234824" y="23223"/>
                  <a:pt x="1334526" y="31024"/>
                </a:cubicBezTo>
                <a:cubicBezTo>
                  <a:pt x="1429408" y="38508"/>
                  <a:pt x="1524290" y="49417"/>
                  <a:pt x="1619679" y="34449"/>
                </a:cubicBezTo>
                <a:cubicBezTo>
                  <a:pt x="1713242" y="21726"/>
                  <a:pt x="1807870" y="18745"/>
                  <a:pt x="1902041" y="25570"/>
                </a:cubicBezTo>
                <a:cubicBezTo>
                  <a:pt x="2006183" y="30770"/>
                  <a:pt x="2110071" y="48021"/>
                  <a:pt x="2214847" y="33561"/>
                </a:cubicBezTo>
                <a:cubicBezTo>
                  <a:pt x="2228052" y="32216"/>
                  <a:pt x="2241384" y="33954"/>
                  <a:pt x="2253790" y="38635"/>
                </a:cubicBezTo>
                <a:cubicBezTo>
                  <a:pt x="2294520" y="52169"/>
                  <a:pt x="2338397" y="53007"/>
                  <a:pt x="2379622" y="41045"/>
                </a:cubicBezTo>
                <a:cubicBezTo>
                  <a:pt x="2431756" y="27168"/>
                  <a:pt x="2486503" y="26254"/>
                  <a:pt x="2539069" y="38381"/>
                </a:cubicBezTo>
                <a:cubicBezTo>
                  <a:pt x="2617207" y="55379"/>
                  <a:pt x="2695598" y="72123"/>
                  <a:pt x="2776908" y="58169"/>
                </a:cubicBezTo>
                <a:cubicBezTo>
                  <a:pt x="2824222" y="50178"/>
                  <a:pt x="2868111" y="30770"/>
                  <a:pt x="2914791" y="21637"/>
                </a:cubicBezTo>
                <a:cubicBezTo>
                  <a:pt x="3049249" y="-4620"/>
                  <a:pt x="3184976" y="3244"/>
                  <a:pt x="3320703" y="12124"/>
                </a:cubicBezTo>
                <a:cubicBezTo>
                  <a:pt x="3453259" y="20876"/>
                  <a:pt x="3585179" y="38888"/>
                  <a:pt x="3718496" y="36225"/>
                </a:cubicBezTo>
                <a:cubicBezTo>
                  <a:pt x="3746884" y="36440"/>
                  <a:pt x="3775210" y="38812"/>
                  <a:pt x="3803230" y="43328"/>
                </a:cubicBezTo>
                <a:cubicBezTo>
                  <a:pt x="3907245" y="57028"/>
                  <a:pt x="4011767" y="69966"/>
                  <a:pt x="4114640" y="42313"/>
                </a:cubicBezTo>
                <a:cubicBezTo>
                  <a:pt x="4206871" y="17312"/>
                  <a:pt x="4303111" y="10677"/>
                  <a:pt x="4397891" y="22779"/>
                </a:cubicBezTo>
                <a:cubicBezTo>
                  <a:pt x="4522696" y="39130"/>
                  <a:pt x="4648846" y="42707"/>
                  <a:pt x="4774374" y="33434"/>
                </a:cubicBezTo>
                <a:cubicBezTo>
                  <a:pt x="4813773" y="29515"/>
                  <a:pt x="4853387" y="28107"/>
                  <a:pt x="4892977" y="29248"/>
                </a:cubicBezTo>
                <a:cubicBezTo>
                  <a:pt x="5181681" y="42440"/>
                  <a:pt x="5471273" y="25062"/>
                  <a:pt x="5759471" y="55759"/>
                </a:cubicBezTo>
                <a:cubicBezTo>
                  <a:pt x="5805028" y="61131"/>
                  <a:pt x="5850896" y="61524"/>
                  <a:pt x="5896277" y="57017"/>
                </a:cubicBezTo>
                <a:lnTo>
                  <a:pt x="6006950" y="33749"/>
                </a:lnTo>
                <a:lnTo>
                  <a:pt x="6006950" y="4200116"/>
                </a:lnTo>
                <a:lnTo>
                  <a:pt x="13501" y="4200116"/>
                </a:lnTo>
                <a:lnTo>
                  <a:pt x="28554" y="3862213"/>
                </a:lnTo>
                <a:cubicBezTo>
                  <a:pt x="30457" y="3736758"/>
                  <a:pt x="27411" y="3611386"/>
                  <a:pt x="15626" y="3486312"/>
                </a:cubicBezTo>
                <a:cubicBezTo>
                  <a:pt x="-847" y="3333707"/>
                  <a:pt x="-4304" y="3179990"/>
                  <a:pt x="5296" y="3026802"/>
                </a:cubicBezTo>
                <a:cubicBezTo>
                  <a:pt x="11786" y="2939137"/>
                  <a:pt x="18539" y="2851472"/>
                  <a:pt x="22776" y="2763676"/>
                </a:cubicBezTo>
                <a:cubicBezTo>
                  <a:pt x="28180" y="2638786"/>
                  <a:pt x="25173" y="2513673"/>
                  <a:pt x="13771" y="2389181"/>
                </a:cubicBezTo>
                <a:cubicBezTo>
                  <a:pt x="4237" y="2294247"/>
                  <a:pt x="3177" y="2198663"/>
                  <a:pt x="10593" y="2103543"/>
                </a:cubicBezTo>
                <a:cubicBezTo>
                  <a:pt x="25690" y="1941590"/>
                  <a:pt x="9931" y="1779636"/>
                  <a:pt x="5032" y="1617814"/>
                </a:cubicBezTo>
                <a:cubicBezTo>
                  <a:pt x="-3577" y="1320125"/>
                  <a:pt x="20393" y="1022570"/>
                  <a:pt x="9666" y="724882"/>
                </a:cubicBezTo>
                <a:cubicBezTo>
                  <a:pt x="3841" y="577627"/>
                  <a:pt x="16420" y="430504"/>
                  <a:pt x="9666" y="283249"/>
                </a:cubicBezTo>
                <a:cubicBezTo>
                  <a:pt x="6885" y="230875"/>
                  <a:pt x="4568" y="178502"/>
                  <a:pt x="3409" y="126111"/>
                </a:cubicBezTo>
                <a:lnTo>
                  <a:pt x="3819" y="33427"/>
                </a:lnTo>
                <a:lnTo>
                  <a:pt x="31797" y="28723"/>
                </a:lnTo>
                <a:cubicBezTo>
                  <a:pt x="147177" y="14068"/>
                  <a:pt x="264046" y="13354"/>
                  <a:pt x="379873" y="26711"/>
                </a:cubicBezTo>
                <a:cubicBezTo>
                  <a:pt x="443931" y="35083"/>
                  <a:pt x="508243" y="47768"/>
                  <a:pt x="573442" y="35083"/>
                </a:cubicBezTo>
                <a:cubicBezTo>
                  <a:pt x="579581" y="33992"/>
                  <a:pt x="585759" y="36757"/>
                  <a:pt x="589044" y="42060"/>
                </a:cubicBezTo>
                <a:cubicBezTo>
                  <a:pt x="621264" y="81382"/>
                  <a:pt x="663123" y="80114"/>
                  <a:pt x="705871" y="67429"/>
                </a:cubicBezTo>
                <a:cubicBezTo>
                  <a:pt x="733929" y="58740"/>
                  <a:pt x="761430" y="48326"/>
                  <a:pt x="788194" y="36225"/>
                </a:cubicBezTo>
                <a:cubicBezTo>
                  <a:pt x="835052" y="16792"/>
                  <a:pt x="884827" y="5299"/>
                  <a:pt x="935464" y="2230"/>
                </a:cubicBezTo>
                <a:cubicBezTo>
                  <a:pt x="969111" y="-370"/>
                  <a:pt x="1002567" y="-521"/>
                  <a:pt x="1035902" y="878"/>
                </a:cubicBezTo>
                <a:close/>
              </a:path>
            </a:pathLst>
          </a:cu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2504C060-0339-D4DD-964A-6F732DE1B3A1}"/>
              </a:ext>
            </a:extLst>
          </p:cNvPr>
          <p:cNvSpPr/>
          <p:nvPr/>
        </p:nvSpPr>
        <p:spPr>
          <a:xfrm>
            <a:off x="334108" y="3965331"/>
            <a:ext cx="3824654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4249E059-7DC0-44F3-4C8E-78A0C6C1F696}"/>
              </a:ext>
            </a:extLst>
          </p:cNvPr>
          <p:cNvSpPr/>
          <p:nvPr/>
        </p:nvSpPr>
        <p:spPr>
          <a:xfrm>
            <a:off x="334108" y="5106863"/>
            <a:ext cx="3824654" cy="228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0C9E9286-6869-7FA3-B98B-47F78608D775}"/>
              </a:ext>
            </a:extLst>
          </p:cNvPr>
          <p:cNvSpPr txBox="1"/>
          <p:nvPr/>
        </p:nvSpPr>
        <p:spPr>
          <a:xfrm>
            <a:off x="4443984" y="4736592"/>
            <a:ext cx="3824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Kilde: NORM, Referansegruppe for MRSA</a:t>
            </a:r>
          </a:p>
        </p:txBody>
      </p:sp>
    </p:spTree>
    <p:extLst>
      <p:ext uri="{BB962C8B-B14F-4D97-AF65-F5344CB8AC3E}">
        <p14:creationId xmlns:p14="http://schemas.microsoft.com/office/powerpoint/2010/main" val="206229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4962E-CAAD-F341-6414-A303503AA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A274AD-CF06-5D62-21B9-67237E5F3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>
            <a:normAutofit fontScale="90000"/>
          </a:bodyPr>
          <a:lstStyle/>
          <a:p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utbrot</a:t>
            </a:r>
            <a:r>
              <a:rPr lang="nb-NO" dirty="0"/>
              <a:t>(?) av MRSA i ei intensivavdeling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206284A-719E-05D0-29A8-3524178F6E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919" r="11376" b="-1"/>
          <a:stretch>
            <a:fillRect/>
          </a:stretch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E740EAE-0613-9572-DC1B-A3CA4FAD0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465" y="2194102"/>
            <a:ext cx="4140013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900" dirty="0"/>
              <a:t>Tidlig vår:</a:t>
            </a:r>
          </a:p>
          <a:p>
            <a:pPr marL="0" indent="0">
              <a:buNone/>
            </a:pPr>
            <a:r>
              <a:rPr lang="nb-NO" sz="1900" dirty="0"/>
              <a:t>Intensivpasient med sepsis. MRSA i blodkultur. Pasienten dør ei veke </a:t>
            </a:r>
            <a:r>
              <a:rPr lang="nb-NO" sz="1900" dirty="0" err="1"/>
              <a:t>seinare</a:t>
            </a:r>
            <a:r>
              <a:rPr lang="nb-NO" sz="1900" dirty="0"/>
              <a:t>.</a:t>
            </a:r>
          </a:p>
          <a:p>
            <a:pPr marL="0" indent="0">
              <a:buNone/>
            </a:pPr>
            <a:r>
              <a:rPr lang="nb-NO" sz="1900" dirty="0"/>
              <a:t>Smittesporing avdekka ingen smitte mellom pasient eller tilsette.</a:t>
            </a:r>
          </a:p>
          <a:p>
            <a:pPr marL="0" indent="0">
              <a:buNone/>
            </a:pPr>
            <a:endParaRPr lang="nb-NO" sz="1900" dirty="0"/>
          </a:p>
          <a:p>
            <a:pPr marL="0" indent="0">
              <a:buNone/>
            </a:pPr>
            <a:r>
              <a:rPr lang="nb-NO" sz="1900" dirty="0"/>
              <a:t>Konklusjon: Pasienten var kolonisert med MRSA </a:t>
            </a:r>
            <a:r>
              <a:rPr lang="nb-NO" sz="1900" dirty="0" err="1"/>
              <a:t>frå</a:t>
            </a:r>
            <a:r>
              <a:rPr lang="nb-NO" sz="1900" dirty="0"/>
              <a:t> </a:t>
            </a:r>
            <a:r>
              <a:rPr lang="nb-NO" sz="1900" dirty="0" err="1"/>
              <a:t>tidlegare</a:t>
            </a:r>
            <a:r>
              <a:rPr lang="nb-NO" sz="1900" dirty="0"/>
              <a:t>. Sepsis på grunn av eigne gule stafylokokker (som også er det </a:t>
            </a:r>
            <a:r>
              <a:rPr lang="nb-NO" sz="1900" dirty="0" err="1"/>
              <a:t>vanlegaste</a:t>
            </a:r>
            <a:r>
              <a:rPr lang="nb-NO" sz="1900" dirty="0"/>
              <a:t>)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410FCD8E-1D37-61BF-8FF1-E370F358690F}"/>
              </a:ext>
            </a:extLst>
          </p:cNvPr>
          <p:cNvSpPr txBox="1"/>
          <p:nvPr/>
        </p:nvSpPr>
        <p:spPr>
          <a:xfrm>
            <a:off x="6581425" y="6211669"/>
            <a:ext cx="2700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Laga av:</a:t>
            </a:r>
          </a:p>
          <a:p>
            <a:r>
              <a:rPr lang="nb-NO" dirty="0"/>
              <a:t> </a:t>
            </a:r>
            <a:r>
              <a:rPr lang="nb-NO" dirty="0">
                <a:hlinkClick r:id="rId3"/>
              </a:rPr>
              <a:t>@henrik_tegner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64864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FA93D7-EF96-CE26-6694-AD100C764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C1C1199-28B5-D17E-66FB-6C1AEAA1E5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845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9C6E60B-3CB0-C11C-AFE4-3ABB7BEA3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nb-NO" sz="4000"/>
              <a:t>Eit</a:t>
            </a:r>
            <a:r>
              <a:rPr lang="nb-NO" sz="4000" dirty="0"/>
              <a:t> </a:t>
            </a:r>
            <a:r>
              <a:rPr lang="nb-NO" sz="4000"/>
              <a:t>utbrot</a:t>
            </a:r>
            <a:r>
              <a:rPr lang="nb-NO" sz="4000" dirty="0"/>
              <a:t> med MRSA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E580DB4-BD0C-89A5-9B81-139C3A26F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nb-NO" sz="2000" dirty="0" err="1"/>
              <a:t>Hausten</a:t>
            </a:r>
            <a:r>
              <a:rPr lang="nb-NO" sz="2000" dirty="0"/>
              <a:t> er over oss.</a:t>
            </a:r>
          </a:p>
          <a:p>
            <a:r>
              <a:rPr lang="nb-NO" sz="2000" dirty="0" err="1"/>
              <a:t>Ein</a:t>
            </a:r>
            <a:r>
              <a:rPr lang="nb-NO" sz="2000" dirty="0"/>
              <a:t> ny intensivpasient med sepsis. MRSA </a:t>
            </a:r>
            <a:r>
              <a:rPr lang="nb-NO" sz="2000" dirty="0" err="1"/>
              <a:t>veks</a:t>
            </a:r>
            <a:r>
              <a:rPr lang="nb-NO" sz="2000" dirty="0"/>
              <a:t> i blodkultur. Pasienten blir vellykka behandla</a:t>
            </a:r>
          </a:p>
          <a:p>
            <a:r>
              <a:rPr lang="nb-NO" sz="2000" dirty="0"/>
              <a:t>Kort tid etter, MRSA i sår på same avdeling.</a:t>
            </a:r>
          </a:p>
          <a:p>
            <a:endParaRPr lang="nb-NO" sz="2000" dirty="0"/>
          </a:p>
          <a:p>
            <a:endParaRPr lang="nb-NO" sz="2000" dirty="0"/>
          </a:p>
          <a:p>
            <a:pPr marL="0" indent="0">
              <a:buNone/>
            </a:pPr>
            <a:r>
              <a:rPr lang="nb-NO" sz="2000" dirty="0"/>
              <a:t>Kva </a:t>
            </a:r>
            <a:r>
              <a:rPr lang="nb-NO" sz="2000" dirty="0" err="1"/>
              <a:t>no</a:t>
            </a:r>
            <a:r>
              <a:rPr lang="nb-NO" sz="2000" dirty="0"/>
              <a:t>?</a:t>
            </a:r>
          </a:p>
          <a:p>
            <a:endParaRPr lang="nb-NO" sz="2000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8C571EBE-0AF6-D45D-43D1-8596DE138F68}"/>
              </a:ext>
            </a:extLst>
          </p:cNvPr>
          <p:cNvSpPr txBox="1"/>
          <p:nvPr/>
        </p:nvSpPr>
        <p:spPr>
          <a:xfrm>
            <a:off x="-9143" y="6172201"/>
            <a:ext cx="9669642" cy="6857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nb-NO" sz="1300" dirty="0">
                <a:solidFill>
                  <a:srgbClr val="FFFFFF"/>
                </a:solidFill>
              </a:rPr>
              <a:t>Laga av:</a:t>
            </a:r>
            <a:endParaRPr lang="nb-NO" sz="1400" dirty="0"/>
          </a:p>
          <a:p>
            <a:pPr algn="ctr">
              <a:spcAft>
                <a:spcPts val="600"/>
              </a:spcAft>
            </a:pPr>
            <a:r>
              <a:rPr lang="nb-NO" sz="14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@henrik_tegner</a:t>
            </a:r>
            <a:endParaRPr lang="nb-NO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17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68A95-EA74-3F9F-81FB-78F3B0061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E560E7-B9B2-A2BD-D299-343D7AE9F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>
            <a:normAutofit/>
          </a:bodyPr>
          <a:lstStyle/>
          <a:p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utbrot</a:t>
            </a:r>
            <a:r>
              <a:rPr lang="nb-NO" dirty="0"/>
              <a:t> med MRSA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6006CBC-2D5B-E8B3-8294-675B5491F1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40" r="1746" b="-2"/>
          <a:stretch>
            <a:fillRect/>
          </a:stretch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4110B30-6EC9-35AE-8644-9B20682D0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465" y="2194102"/>
            <a:ext cx="4140013" cy="3908586"/>
          </a:xfrm>
        </p:spPr>
        <p:txBody>
          <a:bodyPr>
            <a:normAutofit/>
          </a:bodyPr>
          <a:lstStyle/>
          <a:p>
            <a:r>
              <a:rPr lang="nb-NO" sz="2000" dirty="0"/>
              <a:t>Avdelinga er uro for </a:t>
            </a:r>
            <a:r>
              <a:rPr lang="nb-NO" sz="2000" dirty="0" err="1"/>
              <a:t>samanheng</a:t>
            </a:r>
            <a:r>
              <a:rPr lang="nb-NO" sz="2000" dirty="0"/>
              <a:t> mellom </a:t>
            </a:r>
            <a:r>
              <a:rPr lang="nb-NO" sz="2000" dirty="0" err="1"/>
              <a:t>dei</a:t>
            </a:r>
            <a:r>
              <a:rPr lang="nb-NO" sz="2000" dirty="0"/>
              <a:t> to siste tilfella. </a:t>
            </a:r>
          </a:p>
          <a:p>
            <a:endParaRPr lang="nb-NO" sz="2000" dirty="0"/>
          </a:p>
          <a:p>
            <a:endParaRPr lang="nb-NO" sz="2000" dirty="0"/>
          </a:p>
          <a:p>
            <a:pPr marL="0" indent="0">
              <a:buNone/>
            </a:pPr>
            <a:r>
              <a:rPr lang="nb-NO" sz="2000" dirty="0"/>
              <a:t>Korleis kan vi finne ut av dette?</a:t>
            </a:r>
          </a:p>
          <a:p>
            <a:endParaRPr lang="nb-NO" sz="2000" dirty="0"/>
          </a:p>
          <a:p>
            <a:r>
              <a:rPr lang="nb-NO" sz="2000" dirty="0" err="1"/>
              <a:t>Reknestykke</a:t>
            </a:r>
            <a:r>
              <a:rPr lang="nb-NO" sz="2000" dirty="0"/>
              <a:t>:</a:t>
            </a:r>
          </a:p>
          <a:p>
            <a:pPr marL="457200" lvl="1" indent="0">
              <a:buNone/>
            </a:pPr>
            <a:r>
              <a:rPr lang="nb-NO" sz="1600" dirty="0"/>
              <a:t>12 med MRSA</a:t>
            </a:r>
          </a:p>
          <a:p>
            <a:endParaRPr lang="nb-NO" sz="2000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1F4245F5-A381-34A8-0455-CAD2F755AD33}"/>
              </a:ext>
            </a:extLst>
          </p:cNvPr>
          <p:cNvSpPr txBox="1"/>
          <p:nvPr/>
        </p:nvSpPr>
        <p:spPr>
          <a:xfrm>
            <a:off x="6444265" y="5178552"/>
            <a:ext cx="2700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Laga av:</a:t>
            </a:r>
          </a:p>
          <a:p>
            <a:r>
              <a:rPr lang="nb-NO" dirty="0"/>
              <a:t> </a:t>
            </a:r>
            <a:r>
              <a:rPr lang="nb-NO" dirty="0">
                <a:hlinkClick r:id="rId3"/>
              </a:rPr>
              <a:t>@henrik_tegner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55107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C31A7AEE8B5D24C91D75EC8AB567F83" ma:contentTypeVersion="21" ma:contentTypeDescription="Opprett et nytt dokument." ma:contentTypeScope="" ma:versionID="1d965322c42c39053c5ab8d0e60a93ba">
  <xsd:schema xmlns:xsd="http://www.w3.org/2001/XMLSchema" xmlns:xs="http://www.w3.org/2001/XMLSchema" xmlns:p="http://schemas.microsoft.com/office/2006/metadata/properties" xmlns:ns2="16c4fccd-ad23-45e4-b5f7-542f4ebe0ef2" xmlns:ns3="c3443be9-b74f-46dd-abdf-16706e8a254f" targetNamespace="http://schemas.microsoft.com/office/2006/metadata/properties" ma:root="true" ma:fieldsID="de9736b3317e9d412519210e44b1630b" ns2:_="" ns3:_="">
    <xsd:import namespace="16c4fccd-ad23-45e4-b5f7-542f4ebe0ef2"/>
    <xsd:import namespace="c3443be9-b74f-46dd-abdf-16706e8a25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f_x00f8_rehandsvisning" minOccurs="0"/>
                <xsd:element ref="ns3:Archived" minOccurs="0"/>
                <xsd:element ref="ns3:ArchivedBy" minOccurs="0"/>
                <xsd:element ref="ns3:ArchivedTo" minOccurs="0"/>
                <xsd:element ref="ns2:Statu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4fccd-ad23-45e4-b5f7-542f4ebe0e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Bildemerkelapper" ma:readOnly="false" ma:fieldId="{5cf76f15-5ced-4ddc-b409-7134ff3c332f}" ma:taxonomyMulti="true" ma:sspId="36a61b50-ac2f-48d5-8ac7-e75171fb65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f_x00f8_rehandsvisning" ma:index="21" nillable="true" ma:displayName="førehandsvisning" ma:format="Thumbnail" ma:internalName="f_x00f8_rehandsvisning">
      <xsd:simpleType>
        <xsd:restriction base="dms:Unknown"/>
      </xsd:simpleType>
    </xsd:element>
    <xsd:element name="Status" ma:index="25" nillable="true" ma:displayName="Status" ma:format="Dropdown" ma:internalName="Status">
      <xsd:simpleType>
        <xsd:restriction base="dms:Choice">
          <xsd:enumeration value="kun intern"/>
          <xsd:enumeration value="Open for alle"/>
        </xsd:restriction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443be9-b74f-46dd-abdf-16706e8a254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538f41ee-1f9a-4b74-9ff9-d74c74cbb28a}" ma:internalName="TaxCatchAll" ma:showField="CatchAllData" ma:web="c3443be9-b74f-46dd-abdf-16706e8a25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rchived" ma:index="22" nillable="true" ma:displayName="Arkivert" ma:format="DateTime" ma:internalName="Archived">
      <xsd:simpleType>
        <xsd:restriction base="dms:DateTime"/>
      </xsd:simpleType>
    </xsd:element>
    <xsd:element name="ArchivedBy" ma:index="23" nillable="true" ma:displayName="Arkivert av" ma:internalName="ArchivedBy">
      <xsd:simpleType>
        <xsd:restriction base="dms:Text"/>
      </xsd:simpleType>
    </xsd:element>
    <xsd:element name="ArchivedTo" ma:index="24" nillable="true" ma:displayName="Arkivert til" ma:format="Hyperlink" ma:internalName="ArchivedTo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16c4fccd-ad23-45e4-b5f7-542f4ebe0ef2" xsi:nil="true"/>
    <TaxCatchAll xmlns="c3443be9-b74f-46dd-abdf-16706e8a254f" xsi:nil="true"/>
    <Archived xmlns="c3443be9-b74f-46dd-abdf-16706e8a254f" xsi:nil="true"/>
    <ArchivedTo xmlns="c3443be9-b74f-46dd-abdf-16706e8a254f">
      <Url xsi:nil="true"/>
      <Description xsi:nil="true"/>
    </ArchivedTo>
    <lcf76f155ced4ddcb4097134ff3c332f xmlns="16c4fccd-ad23-45e4-b5f7-542f4ebe0ef2">
      <Terms xmlns="http://schemas.microsoft.com/office/infopath/2007/PartnerControls"/>
    </lcf76f155ced4ddcb4097134ff3c332f>
    <f_x00f8_rehandsvisning xmlns="16c4fccd-ad23-45e4-b5f7-542f4ebe0ef2" xsi:nil="true"/>
    <ArchivedBy xmlns="c3443be9-b74f-46dd-abdf-16706e8a254f" xsi:nil="true"/>
  </documentManagement>
</p:properties>
</file>

<file path=customXml/itemProps1.xml><?xml version="1.0" encoding="utf-8"?>
<ds:datastoreItem xmlns:ds="http://schemas.openxmlformats.org/officeDocument/2006/customXml" ds:itemID="{DA213DFD-8F89-4F36-98E0-8F5948F5D523}"/>
</file>

<file path=customXml/itemProps2.xml><?xml version="1.0" encoding="utf-8"?>
<ds:datastoreItem xmlns:ds="http://schemas.openxmlformats.org/officeDocument/2006/customXml" ds:itemID="{1B418D9B-8D77-4292-A6BA-DCFA368DC216}"/>
</file>

<file path=customXml/itemProps3.xml><?xml version="1.0" encoding="utf-8"?>
<ds:datastoreItem xmlns:ds="http://schemas.openxmlformats.org/officeDocument/2006/customXml" ds:itemID="{68E8D8FD-4926-4833-A55B-09A6B5295E7A}"/>
</file>

<file path=docProps/app.xml><?xml version="1.0" encoding="utf-8"?>
<Properties xmlns="http://schemas.openxmlformats.org/officeDocument/2006/extended-properties" xmlns:vt="http://schemas.openxmlformats.org/officeDocument/2006/docPropsVTypes">
  <TotalTime>21819</TotalTime>
  <Words>772</Words>
  <Application>Microsoft Office PowerPoint</Application>
  <PresentationFormat>Widescreen</PresentationFormat>
  <Paragraphs>134</Paragraphs>
  <Slides>34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34</vt:i4>
      </vt:variant>
    </vt:vector>
  </HeadingPairs>
  <TitlesOfParts>
    <vt:vector size="40" baseType="lpstr">
      <vt:lpstr>Aptos</vt:lpstr>
      <vt:lpstr>Aptos Display</vt:lpstr>
      <vt:lpstr>Arial</vt:lpstr>
      <vt:lpstr>Calibri</vt:lpstr>
      <vt:lpstr>Office-tema</vt:lpstr>
      <vt:lpstr>Office-tema</vt:lpstr>
      <vt:lpstr>Hummer og kanari frå mikrobiologien</vt:lpstr>
      <vt:lpstr>Kva skal vi snakke om</vt:lpstr>
      <vt:lpstr>https://www.helse-forde.no/avdelinger/medisinsk-klinikk/mikrobiologisk-avdeling/</vt:lpstr>
      <vt:lpstr>PowerPoint-presentasjon</vt:lpstr>
      <vt:lpstr>«En sjeldenhet kommer aldri alene» Kva nytte har ein av laboratoriet i detektivarbeidet?</vt:lpstr>
      <vt:lpstr>Litt om MRSA</vt:lpstr>
      <vt:lpstr>Eit utbrot(?) av MRSA i ei intensivavdeling</vt:lpstr>
      <vt:lpstr>Eit utbrot med MRSA</vt:lpstr>
      <vt:lpstr>Eit utbrot med MRSA</vt:lpstr>
      <vt:lpstr>Eit utbrot med MRSA</vt:lpstr>
      <vt:lpstr>Et utbrudd med MRSA</vt:lpstr>
      <vt:lpstr>Eit utbrot med MRSA</vt:lpstr>
      <vt:lpstr>Eit utbrot med MRSA</vt:lpstr>
      <vt:lpstr>Eit utbrot med MRSA</vt:lpstr>
      <vt:lpstr>Eit utbrot med MRSA</vt:lpstr>
      <vt:lpstr>Eit utbrot med MRSA</vt:lpstr>
      <vt:lpstr>Eit utbrot med MRSA</vt:lpstr>
      <vt:lpstr> Kilde: ChatGPT </vt:lpstr>
      <vt:lpstr>Kva har vi?</vt:lpstr>
      <vt:lpstr>Kva gjer vi?</vt:lpstr>
      <vt:lpstr>Kva no?</vt:lpstr>
      <vt:lpstr>Kor lenge lever gule stafylokokker i miljøet?</vt:lpstr>
      <vt:lpstr>Kva no?</vt:lpstr>
      <vt:lpstr>Kort om infeksjonar hos eldre</vt:lpstr>
      <vt:lpstr>Infeksjonar hos eldre &gt;65</vt:lpstr>
      <vt:lpstr>NORM</vt:lpstr>
      <vt:lpstr>Antibiotikabruk i sjukeheim</vt:lpstr>
      <vt:lpstr>Vaksiner hos eldre &gt;65</vt:lpstr>
      <vt:lpstr>Covidvaksine hos eldre &gt;75</vt:lpstr>
      <vt:lpstr>PowerPoint-presentasjon</vt:lpstr>
      <vt:lpstr>PowerPoint-presentasjon</vt:lpstr>
      <vt:lpstr>Andre aktuelle vaksiner hos eldre</vt:lpstr>
      <vt:lpstr>PowerPoint-presentasjon</vt:lpstr>
      <vt:lpstr>Oppsummering</vt:lpstr>
    </vt:vector>
  </TitlesOfParts>
  <Company>Helse Vest IKT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Hansen, Bent-Are</dc:creator>
  <cp:lastModifiedBy>Hansen, Bent-Are</cp:lastModifiedBy>
  <cp:revision>3</cp:revision>
  <dcterms:created xsi:type="dcterms:W3CDTF">2025-04-24T11:18:09Z</dcterms:created>
  <dcterms:modified xsi:type="dcterms:W3CDTF">2025-11-14T10:13:38Z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c3ffc1c-ef00-4620-9c2f-7d9c1597774b_Enabled">
    <vt:lpwstr>true</vt:lpwstr>
  </property>
  <property fmtid="{D5CDD505-2E9C-101B-9397-08002B2CF9AE}" pid="3" name="MSIP_Label_0c3ffc1c-ef00-4620-9c2f-7d9c1597774b_SetDate">
    <vt:lpwstr>2025-04-24T11:19:04Z</vt:lpwstr>
  </property>
  <property fmtid="{D5CDD505-2E9C-101B-9397-08002B2CF9AE}" pid="4" name="MSIP_Label_0c3ffc1c-ef00-4620-9c2f-7d9c1597774b_Method">
    <vt:lpwstr>Standard</vt:lpwstr>
  </property>
  <property fmtid="{D5CDD505-2E9C-101B-9397-08002B2CF9AE}" pid="5" name="MSIP_Label_0c3ffc1c-ef00-4620-9c2f-7d9c1597774b_Name">
    <vt:lpwstr>Intern</vt:lpwstr>
  </property>
  <property fmtid="{D5CDD505-2E9C-101B-9397-08002B2CF9AE}" pid="6" name="MSIP_Label_0c3ffc1c-ef00-4620-9c2f-7d9c1597774b_SiteId">
    <vt:lpwstr>bdcbe535-f3cf-49f5-8a6a-fb6d98dc7837</vt:lpwstr>
  </property>
  <property fmtid="{D5CDD505-2E9C-101B-9397-08002B2CF9AE}" pid="7" name="MSIP_Label_0c3ffc1c-ef00-4620-9c2f-7d9c1597774b_ActionId">
    <vt:lpwstr>10203ad3-33f1-4536-bcd9-ab09d04ef23e</vt:lpwstr>
  </property>
  <property fmtid="{D5CDD505-2E9C-101B-9397-08002B2CF9AE}" pid="8" name="MSIP_Label_0c3ffc1c-ef00-4620-9c2f-7d9c1597774b_ContentBits">
    <vt:lpwstr>2</vt:lpwstr>
  </property>
  <property fmtid="{D5CDD505-2E9C-101B-9397-08002B2CF9AE}" pid="9" name="ClassificationContentMarkingFooterLocations">
    <vt:lpwstr>Office-tema:8</vt:lpwstr>
  </property>
  <property fmtid="{D5CDD505-2E9C-101B-9397-08002B2CF9AE}" pid="10" name="ClassificationContentMarkingFooterText">
    <vt:lpwstr>Følsomhet Intern (gul)</vt:lpwstr>
  </property>
  <property fmtid="{D5CDD505-2E9C-101B-9397-08002B2CF9AE}" pid="11" name="ContentTypeId">
    <vt:lpwstr>0x0101007C31A7AEE8B5D24C91D75EC8AB567F83</vt:lpwstr>
  </property>
</Properties>
</file>