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62" r:id="rId6"/>
    <p:sldId id="266" r:id="rId7"/>
    <p:sldId id="269" r:id="rId8"/>
    <p:sldId id="308" r:id="rId9"/>
    <p:sldId id="309" r:id="rId10"/>
    <p:sldId id="259" r:id="rId11"/>
    <p:sldId id="310" r:id="rId12"/>
    <p:sldId id="265" r:id="rId13"/>
    <p:sldId id="313" r:id="rId14"/>
    <p:sldId id="260" r:id="rId15"/>
    <p:sldId id="312" r:id="rId16"/>
    <p:sldId id="307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52" autoAdjust="0"/>
    <p:restoredTop sz="56599" autoAdjust="0"/>
  </p:normalViewPr>
  <p:slideViewPr>
    <p:cSldViewPr snapToGrid="0" snapToObjects="1">
      <p:cViewPr varScale="1">
        <p:scale>
          <a:sx n="69" d="100"/>
          <a:sy n="69" d="100"/>
        </p:scale>
        <p:origin x="2072" y="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EFBE5-E853-49DE-832B-E2F7F5D6C855}" type="datetimeFigureOut">
              <a:rPr lang="nn-NO" smtClean="0"/>
              <a:t>27.11.2025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044D4-62A7-47E5-AA57-9C7BC167916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263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44D4-62A7-47E5-AA57-9C7BC167916D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17529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44D4-62A7-47E5-AA57-9C7BC167916D}" type="slidenum">
              <a:rPr lang="nn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2150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Første 2022-2023</a:t>
            </a:r>
          </a:p>
          <a:p>
            <a:r>
              <a:rPr lang="nb-NO" dirty="0"/>
              <a:t>Siste 2023-2024</a:t>
            </a:r>
          </a:p>
          <a:p>
            <a:r>
              <a:rPr lang="nb-NO" dirty="0" err="1"/>
              <a:t>Høgast</a:t>
            </a:r>
            <a:r>
              <a:rPr lang="nb-NO" dirty="0"/>
              <a:t> 2017-2018</a:t>
            </a:r>
          </a:p>
          <a:p>
            <a:r>
              <a:rPr lang="nb-NO" dirty="0"/>
              <a:t>Sjekk 2020-2021, heilt flat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9EBC6-F33C-134C-B0F1-F47796526BA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8273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44D4-62A7-47E5-AA57-9C7BC167916D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5917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Mellom uke 40/2024 og uke 5/2025 ble det rapportert 10 657 (190,5 per 100 000 innbyggere) prøver positive for influensavirus blant sykehusinnlagte, med høyest forekomst blant dem i a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Mellom uke 40/2024 og uke 20/2025 ble det rapportert 278 (5,0 per 100 000 innbyggere) intensivinnleggelser med influensa, og 375 influensa assosierte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dødsfall.ldersgruppene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65-79 og 80+, etterfulgt av barn under 5 år.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9EBC6-F33C-134C-B0F1-F47796526BA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967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44D4-62A7-47E5-AA57-9C7BC167916D}" type="slidenum">
              <a:rPr lang="nn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7297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44D4-62A7-47E5-AA57-9C7BC167916D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43401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44D4-62A7-47E5-AA57-9C7BC167916D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16892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44D4-62A7-47E5-AA57-9C7BC167916D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44411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044D4-62A7-47E5-AA57-9C7BC167916D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2339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C62B728-EAD1-5A44-B7B5-975DBBAEF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89" y="0"/>
            <a:ext cx="121793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627BDA0-3851-AB40-9319-3FE282C57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53163"/>
            <a:ext cx="9144000" cy="812131"/>
          </a:xfrm>
        </p:spPr>
        <p:txBody>
          <a:bodyPr anchor="b"/>
          <a:lstStyle>
            <a:lvl1pPr algn="ctr">
              <a:defRPr sz="6000">
                <a:solidFill>
                  <a:srgbClr val="244B5A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68029D-2E03-9749-AF84-CF112841E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39753"/>
            <a:ext cx="9144000" cy="4958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 descr="Et bilde som inneholder tekst, tavle&#10;&#10;Automatisk generert beskrivelse">
            <a:extLst>
              <a:ext uri="{FF2B5EF4-FFF2-40B4-BE49-F238E27FC236}">
                <a16:creationId xmlns:a16="http://schemas.microsoft.com/office/drawing/2014/main" id="{49FF8E87-291C-A549-9120-60A38DC670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8617" y="749651"/>
            <a:ext cx="8640417" cy="31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2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DFCF38-C387-4347-8E2D-7D2B01F1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12AA7D4-4EB5-384A-9B12-6E60A6FC2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2A0E9D-0B46-D649-A6F2-2EE5C993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ABEF-B035-9040-AC7B-6C4ABE267DAF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163A09-DCE6-2E43-9970-65874805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177E52-A050-4B42-9ADB-C98D592D6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4D56-14A5-1F43-9144-7C97950471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78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E497BCA-7A83-B24C-9EA9-FA2E67136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E403FCB-EFA6-E448-8D72-4DFA60859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DD2246-0142-6D4E-95C8-CC9A4155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ABEF-B035-9040-AC7B-6C4ABE267DAF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757D8F-B3ED-AF49-BB56-C8BB0D6D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FD115-528B-CB4D-934B-31F2ECB3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4D56-14A5-1F43-9144-7C97950471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14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0276F5-0563-0744-9696-D7C386D6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366FB2-834D-1848-AA5C-32B1A0A20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FA8CD3-8C2C-B54E-AD29-DC47A10E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ABEF-B035-9040-AC7B-6C4ABE267DAF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25BC1E-E698-9F4A-ADDA-30C6CB9C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EC782A-088B-A541-B56A-062DB73F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4D56-14A5-1F43-9144-7C97950471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192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4961E7-D12E-E94F-9678-BCEAF47B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A5F002-BA0A-A64B-86DD-F32042828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1A7366-7F27-194D-82D0-40550D54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ABEF-B035-9040-AC7B-6C4ABE267DAF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58D9845-44A1-E444-B417-71CA779C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D102C2-855C-BB4A-B5ED-D4C78C8F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4D56-14A5-1F43-9144-7C97950471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39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B47440-DE8D-8E42-A37D-8CE4DB9A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CACE99-3370-754F-BB3B-BFB293797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1849910-46A6-8D4A-80D3-E20E0CC4E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A7B0A42-E99C-8146-B7E5-059129CC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ABEF-B035-9040-AC7B-6C4ABE267DAF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894D62F-FEC7-2444-9683-0637A8E1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E00F511-CF58-744F-A13F-40C4E837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4D56-14A5-1F43-9144-7C97950471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517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7BDA13-EBDB-6342-A64C-65E37696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AB88294-B9E6-384B-BABE-7B84373AC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9B2D955-59B8-F94C-8AE6-73A8DAE00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0D0AE40-F520-CA40-BA4A-EE33DB94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2C7D52A-2514-CF48-8BD3-4CB4CF88E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62A0607-1E99-4E49-9E3C-DA51DB33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ABEF-B035-9040-AC7B-6C4ABE267DAF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5516B73-B014-A748-92BB-FD633E45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BDDE6A3-1709-714E-B018-6EA3C1DC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4D56-14A5-1F43-9144-7C97950471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23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323E40-72C6-A94F-80CF-DE6A7FDB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A18D217-3C60-D545-AE1E-23A07D95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ABEF-B035-9040-AC7B-6C4ABE267DAF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2C9C7B5-236D-3646-B203-0EB98F7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65406AA-829B-374A-BEC2-A81D2B3E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4D56-14A5-1F43-9144-7C97950471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910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8D3F0B-C35B-1E47-B68D-C7DF5D83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ABEF-B035-9040-AC7B-6C4ABE267DAF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83D8BEB-5FC7-7C47-9EDC-921D0FBA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506240D-D333-7D4D-AD1D-F983642E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4D56-14A5-1F43-9144-7C97950471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1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F0B3E-51C7-3249-BD27-F82454BB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C22C3D-299D-FA43-8265-99D5A16A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0D58AAD-325C-8A46-8B49-57D277837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AF26000-9D05-694C-A25A-CF86F77E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ABEF-B035-9040-AC7B-6C4ABE267DAF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60C8BD-CC15-4F46-8827-54A4C189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7774F5C-B6EA-624B-87E1-04306D08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4D56-14A5-1F43-9144-7C97950471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48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9740E4-A9C2-3547-AEA8-79DCAE04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F83DFE1-7F67-9048-9D7D-7741E338B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BC35F86-14A1-E349-8903-1DAA5D4AF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8753935-794C-744C-B54B-4BB43D66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ABEF-B035-9040-AC7B-6C4ABE267DAF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85A2A42-CC1F-C44A-A987-069FE9CB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C95A33A-BDD9-C54F-AA6A-453D3790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4D56-14A5-1F43-9144-7C97950471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528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E24FFCC9-CF57-F04B-BE69-517D010AD1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3528" y="0"/>
            <a:ext cx="12179300" cy="6858000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C3BF35D-139C-8146-B090-558C5338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1496BE-4DB7-284C-B28A-14E52F4AB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483290D-032D-2A47-8BA8-FA4B608D5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9ABEF-B035-9040-AC7B-6C4ABE267DAF}" type="datetimeFigureOut">
              <a:rPr lang="nb-NO" smtClean="0"/>
              <a:t>27.11.2025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711767-7CA7-754C-AD9E-6A1232377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69436F-2FC9-7644-9FD4-90DF37AD4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24D56-14A5-1F43-9144-7C97950471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39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0B3BC4-39CF-A140-8731-7146D04F9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506" y="4513855"/>
            <a:ext cx="11612053" cy="802423"/>
          </a:xfrm>
        </p:spPr>
        <p:txBody>
          <a:bodyPr>
            <a:noAutofit/>
          </a:bodyPr>
          <a:lstStyle/>
          <a:p>
            <a:r>
              <a:rPr lang="nb-NO" sz="4400" dirty="0"/>
              <a:t>Influensavaksinering av helsepersonell –</a:t>
            </a:r>
            <a:br>
              <a:rPr lang="nb-NO" sz="4400" dirty="0"/>
            </a:br>
            <a:r>
              <a:rPr lang="nb-NO" sz="4400" dirty="0"/>
              <a:t> er det nødvendig?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1D89D3D-D926-F047-9EA4-8AEB8F356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702" y="5316279"/>
            <a:ext cx="6168538" cy="419358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Leiv Erik Husabø – kommuneoverlege </a:t>
            </a:r>
          </a:p>
        </p:txBody>
      </p:sp>
    </p:spTree>
    <p:extLst>
      <p:ext uri="{BB962C8B-B14F-4D97-AF65-F5344CB8AC3E}">
        <p14:creationId xmlns:p14="http://schemas.microsoft.com/office/powerpoint/2010/main" val="321283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9DA591D-1CA0-AE27-FF41-07423CBC61B3}"/>
              </a:ext>
            </a:extLst>
          </p:cNvPr>
          <p:cNvSpPr txBox="1"/>
          <p:nvPr/>
        </p:nvSpPr>
        <p:spPr>
          <a:xfrm>
            <a:off x="1116532" y="1540042"/>
            <a:ext cx="7488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Motargument:</a:t>
            </a:r>
          </a:p>
          <a:p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Bra å ha influensa av og til, det styrker immunforsvaret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Vart </a:t>
            </a:r>
            <a:r>
              <a:rPr lang="nb-NO" sz="2400" dirty="0" err="1"/>
              <a:t>dårleg</a:t>
            </a:r>
            <a:r>
              <a:rPr lang="nb-NO" sz="2400" dirty="0"/>
              <a:t> av </a:t>
            </a:r>
            <a:r>
              <a:rPr lang="nb-NO" sz="2400" dirty="0" err="1"/>
              <a:t>vaksina</a:t>
            </a:r>
            <a:r>
              <a:rPr lang="nb-NO" sz="2400" dirty="0"/>
              <a:t>- </a:t>
            </a:r>
            <a:r>
              <a:rPr lang="nb-NO" sz="2400" dirty="0" err="1"/>
              <a:t>fekk</a:t>
            </a:r>
            <a:r>
              <a:rPr lang="nb-NO" sz="2400" dirty="0"/>
              <a:t> influensa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Det er plagsomme </a:t>
            </a:r>
            <a:r>
              <a:rPr lang="nb-NO" sz="2400" dirty="0" err="1"/>
              <a:t>biverknader</a:t>
            </a:r>
            <a:r>
              <a:rPr lang="nb-NO" sz="2400" dirty="0"/>
              <a:t> av </a:t>
            </a:r>
            <a:r>
              <a:rPr lang="nb-NO" sz="2400" dirty="0" err="1"/>
              <a:t>vaksina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/>
              <a:t>Vaksina</a:t>
            </a:r>
            <a:r>
              <a:rPr lang="nb-NO" sz="2400" dirty="0"/>
              <a:t> beskytter </a:t>
            </a:r>
            <a:r>
              <a:rPr lang="nb-NO" sz="2400" dirty="0" err="1"/>
              <a:t>dårleg</a:t>
            </a:r>
            <a:r>
              <a:rPr lang="nb-NO" sz="2400" dirty="0"/>
              <a:t>, bortkasta </a:t>
            </a:r>
          </a:p>
        </p:txBody>
      </p:sp>
    </p:spTree>
    <p:extLst>
      <p:ext uri="{BB962C8B-B14F-4D97-AF65-F5344CB8AC3E}">
        <p14:creationId xmlns:p14="http://schemas.microsoft.com/office/powerpoint/2010/main" val="233361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813E54E-F561-9D2B-DF14-398BF8A64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44106"/>
            <a:ext cx="7772400" cy="49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6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A91BE8A-FA74-5326-2F1E-7F3395C0B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8830"/>
            <a:ext cx="12372911" cy="67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1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1E890A80-885B-4C9B-C4CC-38DB62A3D9C7}"/>
              </a:ext>
            </a:extLst>
          </p:cNvPr>
          <p:cNvSpPr txBox="1"/>
          <p:nvPr/>
        </p:nvSpPr>
        <p:spPr>
          <a:xfrm>
            <a:off x="6901314" y="471638"/>
            <a:ext cx="481263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222222"/>
                </a:solidFill>
                <a:latin typeface="Brandon Text"/>
              </a:rPr>
              <a:t>3 ARGUMENT FOR:</a:t>
            </a:r>
          </a:p>
          <a:p>
            <a:endParaRPr lang="nb-NO" dirty="0">
              <a:solidFill>
                <a:srgbClr val="222222"/>
              </a:solidFill>
              <a:latin typeface="Brandon Tex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222222"/>
              </a:solidFill>
              <a:latin typeface="Brandon Tex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22222"/>
                </a:solidFill>
                <a:latin typeface="Brandon Text"/>
              </a:rPr>
              <a:t>Redusere </a:t>
            </a:r>
            <a:r>
              <a:rPr lang="nb-NO" dirty="0" err="1">
                <a:solidFill>
                  <a:srgbClr val="222222"/>
                </a:solidFill>
                <a:latin typeface="Brandon Text"/>
              </a:rPr>
              <a:t>alvorleg</a:t>
            </a:r>
            <a:r>
              <a:rPr lang="nb-NO" dirty="0">
                <a:solidFill>
                  <a:srgbClr val="222222"/>
                </a:solidFill>
                <a:latin typeface="Brandon Text"/>
              </a:rPr>
              <a:t> sjukdom og død hjå sårbare </a:t>
            </a:r>
            <a:r>
              <a:rPr lang="nb-NO" dirty="0" err="1">
                <a:solidFill>
                  <a:srgbClr val="222222"/>
                </a:solidFill>
                <a:latin typeface="Brandon Text"/>
              </a:rPr>
              <a:t>pasientar</a:t>
            </a:r>
            <a:r>
              <a:rPr lang="nb-NO" dirty="0">
                <a:solidFill>
                  <a:srgbClr val="222222"/>
                </a:solidFill>
                <a:latin typeface="Brandon Text"/>
              </a:rPr>
              <a:t> ved å hindre smitte </a:t>
            </a:r>
            <a:r>
              <a:rPr lang="nb-NO" dirty="0" err="1">
                <a:solidFill>
                  <a:srgbClr val="222222"/>
                </a:solidFill>
                <a:latin typeface="Brandon Text"/>
              </a:rPr>
              <a:t>frå</a:t>
            </a:r>
            <a:r>
              <a:rPr lang="nb-NO" dirty="0">
                <a:solidFill>
                  <a:srgbClr val="222222"/>
                </a:solidFill>
                <a:latin typeface="Brandon Text"/>
              </a:rPr>
              <a:t> helsepersonell.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rgbClr val="222222"/>
              </a:solidFill>
              <a:latin typeface="Brandon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22222"/>
                </a:solidFill>
                <a:latin typeface="Brandon Text"/>
              </a:rPr>
              <a:t>    Beskytte helsepersonellet, og redusere faren for at </a:t>
            </a:r>
            <a:r>
              <a:rPr lang="nb-NO" dirty="0" err="1">
                <a:solidFill>
                  <a:srgbClr val="222222"/>
                </a:solidFill>
                <a:latin typeface="Brandon Text"/>
              </a:rPr>
              <a:t>dei</a:t>
            </a:r>
            <a:r>
              <a:rPr lang="nb-NO" dirty="0">
                <a:solidFill>
                  <a:srgbClr val="222222"/>
                </a:solidFill>
                <a:latin typeface="Brandon Text"/>
              </a:rPr>
              <a:t> tar med seg smitte heim til omgangskretsen.</a:t>
            </a:r>
          </a:p>
          <a:p>
            <a:endParaRPr lang="nb-NO" dirty="0">
              <a:solidFill>
                <a:srgbClr val="222222"/>
              </a:solidFill>
              <a:latin typeface="Brandon Tex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222222"/>
                </a:solidFill>
                <a:latin typeface="Brandon Text"/>
              </a:rPr>
              <a:t>    Holde oppe beredskapen i </a:t>
            </a:r>
            <a:r>
              <a:rPr lang="nb-NO" dirty="0" err="1">
                <a:solidFill>
                  <a:srgbClr val="222222"/>
                </a:solidFill>
                <a:latin typeface="Brandon Text"/>
              </a:rPr>
              <a:t>helsetenesta</a:t>
            </a:r>
            <a:r>
              <a:rPr lang="nb-NO" dirty="0">
                <a:solidFill>
                  <a:srgbClr val="222222"/>
                </a:solidFill>
                <a:latin typeface="Brandon Text"/>
              </a:rPr>
              <a:t>  i influensasesongen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181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itle 1">
            <a:extLst>
              <a:ext uri="{FF2B5EF4-FFF2-40B4-BE49-F238E27FC236}">
                <a16:creationId xmlns:a16="http://schemas.microsoft.com/office/drawing/2014/main" id="{211BDA46-DA47-E0C7-7460-9ED7B57C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243904B-3216-9343-B660-4FE8AFB709E9}"/>
              </a:ext>
            </a:extLst>
          </p:cNvPr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800"/>
              <a:t>Sjukdomsbyrde av influensa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b-NO"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800"/>
              <a:t>Smittemåte av influensa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b-NO"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800"/>
              <a:t>Effekt  av vaksine mot influensa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b-NO"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800"/>
              <a:t>Effekt av vaksinering av helsepersonell</a:t>
            </a:r>
          </a:p>
        </p:txBody>
      </p:sp>
    </p:spTree>
    <p:extLst>
      <p:ext uri="{BB962C8B-B14F-4D97-AF65-F5344CB8AC3E}">
        <p14:creationId xmlns:p14="http://schemas.microsoft.com/office/powerpoint/2010/main" val="260788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9FF1323-04AB-F10B-CEAD-0A8119788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0902"/>
            <a:ext cx="7772400" cy="64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4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182FB-3A72-12CE-A54F-17C3E2B51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981769B1-78D4-C4DB-B4A0-9DC1F5DC47AA}"/>
              </a:ext>
            </a:extLst>
          </p:cNvPr>
          <p:cNvSpPr txBox="1"/>
          <p:nvPr/>
        </p:nvSpPr>
        <p:spPr>
          <a:xfrm>
            <a:off x="1463040" y="1318661"/>
            <a:ext cx="856648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Ved større </a:t>
            </a:r>
            <a:r>
              <a:rPr lang="nb-NO" b="0" i="0" dirty="0" err="1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epidemiar</a:t>
            </a:r>
            <a:r>
              <a:rPr lang="nb-NO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 blir 10–30 % av befolkningen smitta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1D35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i="0" dirty="0" err="1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Vanleg</a:t>
            </a:r>
            <a:r>
              <a:rPr lang="nb-NO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 sesong: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  5–10 % av alle </a:t>
            </a:r>
            <a:r>
              <a:rPr lang="nb-NO" b="0" i="0" dirty="0" err="1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vaksne</a:t>
            </a:r>
            <a:r>
              <a:rPr lang="nb-NO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 blir smitta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 20–30 % av alle barn bli smitta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1D35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1D35"/>
                </a:solidFill>
                <a:latin typeface="Arial" panose="020B0604020202020204" pitchFamily="34" charset="0"/>
              </a:rPr>
              <a:t>Nesten alt i løpet av 2-3 </a:t>
            </a:r>
            <a:r>
              <a:rPr lang="nb-NO" dirty="0" err="1">
                <a:solidFill>
                  <a:srgbClr val="001D35"/>
                </a:solidFill>
                <a:latin typeface="Arial" panose="020B0604020202020204" pitchFamily="34" charset="0"/>
              </a:rPr>
              <a:t>månader</a:t>
            </a:r>
            <a:endParaRPr lang="nb-NO" dirty="0">
              <a:solidFill>
                <a:srgbClr val="001D35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1D35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1D35"/>
                </a:solidFill>
                <a:latin typeface="Arial" panose="020B0604020202020204" pitchFamily="34" charset="0"/>
              </a:rPr>
              <a:t>Kvar år dør det 900 menneske i Norge som følge av influensa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1D35"/>
              </a:solidFill>
              <a:latin typeface="Arial" panose="020B0604020202020204" pitchFamily="34" charset="0"/>
            </a:endParaRPr>
          </a:p>
          <a:p>
            <a:endParaRPr lang="nb-NO" dirty="0">
              <a:solidFill>
                <a:srgbClr val="001D35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1D35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1D35"/>
              </a:solidFill>
              <a:latin typeface="Arial" panose="020B0604020202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034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091F9FD-F42A-B619-3847-A93967992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74" y="-265072"/>
            <a:ext cx="9625772" cy="712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E9DFE-78B5-8613-0B64-4E9F74E25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itle 1">
            <a:extLst>
              <a:ext uri="{FF2B5EF4-FFF2-40B4-BE49-F238E27FC236}">
                <a16:creationId xmlns:a16="http://schemas.microsoft.com/office/drawing/2014/main" id="{8604EEBA-196F-F96A-97DB-1C6ED360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663E221-CDC3-75B1-A86E-04A3395A3D86}"/>
              </a:ext>
            </a:extLst>
          </p:cNvPr>
          <p:cNvSpPr txBox="1"/>
          <p:nvPr/>
        </p:nvSpPr>
        <p:spPr>
          <a:xfrm>
            <a:off x="838200" y="1318661"/>
            <a:ext cx="5181600" cy="485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b-NO" sz="2800" dirty="0"/>
              <a:t> • Influensa gir </a:t>
            </a:r>
            <a:r>
              <a:rPr lang="nb-NO" sz="2800" dirty="0" err="1"/>
              <a:t>betydeleg</a:t>
            </a:r>
            <a:r>
              <a:rPr lang="nb-NO" sz="2800" dirty="0"/>
              <a:t> sjukdomsbyrde kvart år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br>
              <a:rPr lang="nb-NO" sz="2800" dirty="0"/>
            </a:br>
            <a:r>
              <a:rPr lang="nb-NO" sz="2800" dirty="0"/>
              <a:t>• Helsepersonell kan smitte sårbare </a:t>
            </a:r>
            <a:r>
              <a:rPr lang="nb-NO" sz="2800" dirty="0" err="1"/>
              <a:t>pasientar</a:t>
            </a:r>
            <a:endParaRPr lang="nb-NO" sz="28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br>
              <a:rPr lang="nb-NO" sz="2800" dirty="0"/>
            </a:br>
            <a:r>
              <a:rPr lang="nb-NO" sz="2800" dirty="0"/>
              <a:t>• Kontinuiteten i helsetjenesten er avhengig av oss</a:t>
            </a:r>
          </a:p>
        </p:txBody>
      </p:sp>
    </p:spTree>
    <p:extLst>
      <p:ext uri="{BB962C8B-B14F-4D97-AF65-F5344CB8AC3E}">
        <p14:creationId xmlns:p14="http://schemas.microsoft.com/office/powerpoint/2010/main" val="72775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271A0C0F-56BA-4783-A36A-0BF5251CB177}"/>
              </a:ext>
            </a:extLst>
          </p:cNvPr>
          <p:cNvSpPr txBox="1"/>
          <p:nvPr/>
        </p:nvSpPr>
        <p:spPr>
          <a:xfrm>
            <a:off x="804671" y="2858703"/>
            <a:ext cx="5285791" cy="304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FFFF"/>
                </a:solidFill>
              </a:rPr>
              <a:t>SLIDE 4 – 🤝 Profesjonelt ansvar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• WHO, ECDC og FHI anbefaler vaksinering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• Del av grunnleggende smittevern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• Etisk forankret i «primum non nocere»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E5D6829-520F-25C1-96E0-394BD759C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031" y="-194810"/>
            <a:ext cx="3720357" cy="705281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80BBFA0-DA7B-BE56-941C-56858EE6A2D1}"/>
              </a:ext>
            </a:extLst>
          </p:cNvPr>
          <p:cNvSpPr txBox="1"/>
          <p:nvPr/>
        </p:nvSpPr>
        <p:spPr>
          <a:xfrm>
            <a:off x="548640" y="4995512"/>
            <a:ext cx="4929173" cy="228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1D35"/>
                </a:solidFill>
                <a:latin typeface="Arial" panose="020B0604020202020204" pitchFamily="34" charset="0"/>
              </a:rPr>
              <a:t>Ved å ta vaksinen er det 60% mindre </a:t>
            </a:r>
            <a:r>
              <a:rPr lang="nb-NO" dirty="0" err="1">
                <a:solidFill>
                  <a:srgbClr val="001D35"/>
                </a:solidFill>
                <a:latin typeface="Arial" panose="020B0604020202020204" pitchFamily="34" charset="0"/>
              </a:rPr>
              <a:t>sannsynleg</a:t>
            </a:r>
            <a:r>
              <a:rPr lang="nb-NO" dirty="0">
                <a:solidFill>
                  <a:srgbClr val="001D35"/>
                </a:solidFill>
                <a:latin typeface="Arial" panose="020B0604020202020204" pitchFamily="34" charset="0"/>
              </a:rPr>
              <a:t> at </a:t>
            </a:r>
            <a:r>
              <a:rPr lang="nb-NO" dirty="0" err="1">
                <a:solidFill>
                  <a:srgbClr val="001D35"/>
                </a:solidFill>
                <a:latin typeface="Arial" panose="020B0604020202020204" pitchFamily="34" charset="0"/>
              </a:rPr>
              <a:t>ein</a:t>
            </a:r>
            <a:r>
              <a:rPr lang="nb-NO" dirty="0">
                <a:solidFill>
                  <a:srgbClr val="001D35"/>
                </a:solidFill>
                <a:latin typeface="Arial" panose="020B0604020202020204" pitchFamily="34" charset="0"/>
              </a:rPr>
              <a:t> </a:t>
            </a:r>
            <a:r>
              <a:rPr lang="nb-NO" dirty="0" err="1">
                <a:solidFill>
                  <a:srgbClr val="001D35"/>
                </a:solidFill>
                <a:latin typeface="Arial" panose="020B0604020202020204" pitchFamily="34" charset="0"/>
              </a:rPr>
              <a:t>sjølv</a:t>
            </a:r>
            <a:r>
              <a:rPr lang="nb-NO" dirty="0">
                <a:solidFill>
                  <a:srgbClr val="001D35"/>
                </a:solidFill>
                <a:latin typeface="Arial" panose="020B0604020202020204" pitchFamily="34" charset="0"/>
              </a:rPr>
              <a:t> blir smitta og dermed </a:t>
            </a:r>
            <a:r>
              <a:rPr lang="nb-NO" dirty="0" err="1">
                <a:solidFill>
                  <a:srgbClr val="001D35"/>
                </a:solidFill>
                <a:latin typeface="Arial" panose="020B0604020202020204" pitchFamily="34" charset="0"/>
              </a:rPr>
              <a:t>minskar</a:t>
            </a:r>
            <a:r>
              <a:rPr lang="nb-NO" dirty="0">
                <a:solidFill>
                  <a:srgbClr val="001D35"/>
                </a:solidFill>
                <a:latin typeface="Arial" panose="020B0604020202020204" pitchFamily="34" charset="0"/>
              </a:rPr>
              <a:t> risikoen for at </a:t>
            </a:r>
            <a:r>
              <a:rPr lang="nb-NO" dirty="0" err="1">
                <a:solidFill>
                  <a:srgbClr val="001D35"/>
                </a:solidFill>
                <a:latin typeface="Arial" panose="020B0604020202020204" pitchFamily="34" charset="0"/>
              </a:rPr>
              <a:t>ein</a:t>
            </a:r>
            <a:r>
              <a:rPr lang="nb-NO" dirty="0">
                <a:solidFill>
                  <a:srgbClr val="001D35"/>
                </a:solidFill>
                <a:latin typeface="Arial" panose="020B0604020202020204" pitchFamily="34" charset="0"/>
              </a:rPr>
              <a:t> </a:t>
            </a:r>
            <a:r>
              <a:rPr lang="nb-NO" dirty="0" err="1">
                <a:solidFill>
                  <a:srgbClr val="001D35"/>
                </a:solidFill>
                <a:latin typeface="Arial" panose="020B0604020202020204" pitchFamily="34" charset="0"/>
              </a:rPr>
              <a:t>smittar</a:t>
            </a:r>
            <a:r>
              <a:rPr lang="nb-NO" dirty="0">
                <a:solidFill>
                  <a:srgbClr val="001D35"/>
                </a:solidFill>
                <a:latin typeface="Arial" panose="020B0604020202020204" pitchFamily="34" charset="0"/>
              </a:rPr>
              <a:t> andre</a:t>
            </a: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SLIDE 4 – 🤝 </a:t>
            </a:r>
            <a:r>
              <a:rPr lang="en-US" b="1" dirty="0" err="1">
                <a:solidFill>
                  <a:srgbClr val="FFFFFF"/>
                </a:solidFill>
              </a:rPr>
              <a:t>Profesjonelt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ansvar</a:t>
            </a:r>
            <a:endParaRPr lang="en-US" b="1" dirty="0">
              <a:solidFill>
                <a:srgbClr val="FFFFFF"/>
              </a:solidFill>
            </a:endParaRPr>
          </a:p>
          <a:p>
            <a:pPr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• WHO, ECDC </a:t>
            </a:r>
            <a:r>
              <a:rPr lang="en-US" dirty="0" err="1">
                <a:solidFill>
                  <a:srgbClr val="FFFFFF"/>
                </a:solidFill>
              </a:rPr>
              <a:t>og</a:t>
            </a:r>
            <a:r>
              <a:rPr lang="en-US" dirty="0">
                <a:solidFill>
                  <a:srgbClr val="FFFFFF"/>
                </a:solidFill>
              </a:rPr>
              <a:t> FHI </a:t>
            </a:r>
            <a:r>
              <a:rPr lang="en-US" dirty="0" err="1">
                <a:solidFill>
                  <a:srgbClr val="FFFFFF"/>
                </a:solidFill>
              </a:rPr>
              <a:t>anbefaler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vaksinering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• Del av </a:t>
            </a:r>
            <a:r>
              <a:rPr lang="en-US" dirty="0" err="1">
                <a:solidFill>
                  <a:srgbClr val="FFFFFF"/>
                </a:solidFill>
              </a:rPr>
              <a:t>grunnleggende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smittevern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• </a:t>
            </a:r>
            <a:r>
              <a:rPr lang="en-US" dirty="0" err="1">
                <a:solidFill>
                  <a:srgbClr val="FFFFFF"/>
                </a:solidFill>
              </a:rPr>
              <a:t>Etisk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forankret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«primum non </a:t>
            </a:r>
            <a:r>
              <a:rPr lang="en-US" dirty="0" err="1">
                <a:solidFill>
                  <a:srgbClr val="FFFFFF"/>
                </a:solidFill>
              </a:rPr>
              <a:t>nocere</a:t>
            </a:r>
            <a:r>
              <a:rPr lang="en-US" dirty="0">
                <a:solidFill>
                  <a:srgbClr val="FFFFFF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8076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itle 1">
            <a:extLst>
              <a:ext uri="{FF2B5EF4-FFF2-40B4-BE49-F238E27FC236}">
                <a16:creationId xmlns:a16="http://schemas.microsoft.com/office/drawing/2014/main" id="{77E01706-833A-A96C-9B7E-E527C02F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BDABE12-8879-F0E0-B2D4-FFE208233EA5}"/>
              </a:ext>
            </a:extLst>
          </p:cNvPr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b-NO" sz="2800" b="1" dirty="0"/>
              <a:t>Pasientsikkerhet i sentrum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b-NO" sz="2800" dirty="0"/>
              <a:t> • Beskytte </a:t>
            </a:r>
            <a:r>
              <a:rPr lang="nb-NO" sz="2800" dirty="0" err="1"/>
              <a:t>dei</a:t>
            </a:r>
            <a:r>
              <a:rPr lang="nb-NO" sz="2800" dirty="0"/>
              <a:t> mest utsette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br>
              <a:rPr lang="nb-NO" sz="2800" dirty="0"/>
            </a:br>
            <a:r>
              <a:rPr lang="nb-NO" sz="2800" dirty="0"/>
              <a:t> • Subkliniske </a:t>
            </a:r>
            <a:r>
              <a:rPr lang="nb-NO" sz="2800" dirty="0" err="1"/>
              <a:t>infeksjonar</a:t>
            </a:r>
            <a:r>
              <a:rPr lang="nb-NO" sz="2800" dirty="0"/>
              <a:t> = uoppdaga smitte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br>
              <a:rPr lang="nb-NO" sz="2800" dirty="0"/>
            </a:br>
            <a:r>
              <a:rPr lang="nb-NO" sz="2800" dirty="0"/>
              <a:t> • Vaksinasjon reduserer nosokomial smittespredning</a:t>
            </a:r>
          </a:p>
        </p:txBody>
      </p:sp>
    </p:spTree>
    <p:extLst>
      <p:ext uri="{BB962C8B-B14F-4D97-AF65-F5344CB8AC3E}">
        <p14:creationId xmlns:p14="http://schemas.microsoft.com/office/powerpoint/2010/main" val="112377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380A6FB-E25D-E53C-F5F9-34BCA5C3E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596" y="1124712"/>
            <a:ext cx="4550968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82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5" id="{22E88F7C-6799-874D-8767-699E7EA420CD}" vid="{95322537-CB09-6041-B3E9-DAF3638642A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1563F76828854096C95814472388BA" ma:contentTypeVersion="12" ma:contentTypeDescription="Opprett et nytt dokument." ma:contentTypeScope="" ma:versionID="e81a307983508232761dab319a1ef096">
  <xsd:schema xmlns:xsd="http://www.w3.org/2001/XMLSchema" xmlns:xs="http://www.w3.org/2001/XMLSchema" xmlns:p="http://schemas.microsoft.com/office/2006/metadata/properties" xmlns:ns2="1109c1b2-8921-4160-ae9e-6e99e7f43caa" xmlns:ns3="c0f32aa0-50fb-445d-adef-e2081a510b58" targetNamespace="http://schemas.microsoft.com/office/2006/metadata/properties" ma:root="true" ma:fieldsID="67b5a41326c5394c9366bc2e59f09f7c" ns2:_="" ns3:_="">
    <xsd:import namespace="1109c1b2-8921-4160-ae9e-6e99e7f43caa"/>
    <xsd:import namespace="c0f32aa0-50fb-445d-adef-e2081a510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9c1b2-8921-4160-ae9e-6e99e7f43c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cc016f32-2fd8-42e4-8b66-5daa416dec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32aa0-50fb-445d-adef-e2081a510b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09c1b2-8921-4160-ae9e-6e99e7f43ca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071870-9F30-40AC-84CF-D87BFC9C27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0A2362-94BB-44E3-BE4E-B65D440D5D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09c1b2-8921-4160-ae9e-6e99e7f43caa"/>
    <ds:schemaRef ds:uri="c0f32aa0-50fb-445d-adef-e2081a510b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79B20C-4E0F-400E-86EF-C5BE5A6E83D8}">
  <ds:schemaRefs>
    <ds:schemaRef ds:uri="http://schemas.microsoft.com/office/2006/documentManagement/types"/>
    <ds:schemaRef ds:uri="http://schemas.microsoft.com/office/2006/metadata/properties"/>
    <ds:schemaRef ds:uri="ef6e2e22-60ba-4a3e-94ce-61f25a2914f3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35195c33-e7e2-4bdf-a02d-d29f0cefb18f"/>
    <ds:schemaRef ds:uri="http://purl.org/dc/terms/"/>
    <ds:schemaRef ds:uri="1109c1b2-8921-4160-ae9e-6e99e7f43c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Sogndalkom_ppmal1_illu</Template>
  <TotalTime>12586</TotalTime>
  <Words>378</Words>
  <Application>Microsoft Macintosh PowerPoint</Application>
  <PresentationFormat>Widescreen</PresentationFormat>
  <Paragraphs>64</Paragraphs>
  <Slides>13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Brandon Text</vt:lpstr>
      <vt:lpstr>Calibri</vt:lpstr>
      <vt:lpstr>Calibri Light</vt:lpstr>
      <vt:lpstr>Office-tema</vt:lpstr>
      <vt:lpstr>Influensavaksinering av helsepersonell –  er det nødvendig?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Lina Mari Torheim Hanitz</dc:creator>
  <cp:lastModifiedBy>Leiv Erik Husabø</cp:lastModifiedBy>
  <cp:revision>24</cp:revision>
  <dcterms:created xsi:type="dcterms:W3CDTF">2022-09-28T07:57:06Z</dcterms:created>
  <dcterms:modified xsi:type="dcterms:W3CDTF">2025-11-27T17:06:04Z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0x010100401563F76828854096C95814472388BA</vt:lpwstr>
  </property>
  <property fmtid="{D5CDD505-2E9C-101B-9397-08002B2CF9AE}" pid="3" name="MediaServiceImageTags">
    <vt:lpwstr/>
  </property>
</Properties>
</file>